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Override PartName="/ppt/slides/slide27.xml" ContentType="application/vnd.openxmlformats-officedocument.presentationml.slide+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slides/slide25.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28.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26.xml" ContentType="application/vnd.openxmlformats-officedocument.presentationml.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80" r:id="rId3"/>
    <p:sldId id="257" r:id="rId4"/>
    <p:sldId id="258" r:id="rId5"/>
    <p:sldId id="259" r:id="rId6"/>
    <p:sldId id="260" r:id="rId7"/>
    <p:sldId id="265" r:id="rId8"/>
    <p:sldId id="261" r:id="rId9"/>
    <p:sldId id="262" r:id="rId10"/>
    <p:sldId id="263" r:id="rId11"/>
    <p:sldId id="264" r:id="rId12"/>
    <p:sldId id="266" r:id="rId13"/>
    <p:sldId id="267" r:id="rId14"/>
    <p:sldId id="278" r:id="rId15"/>
    <p:sldId id="279" r:id="rId16"/>
    <p:sldId id="281" r:id="rId17"/>
    <p:sldId id="283" r:id="rId18"/>
    <p:sldId id="268" r:id="rId19"/>
    <p:sldId id="269" r:id="rId20"/>
    <p:sldId id="275" r:id="rId21"/>
    <p:sldId id="270" r:id="rId22"/>
    <p:sldId id="276" r:id="rId23"/>
    <p:sldId id="271" r:id="rId24"/>
    <p:sldId id="277" r:id="rId25"/>
    <p:sldId id="272" r:id="rId26"/>
    <p:sldId id="274" r:id="rId27"/>
    <p:sldId id="273" r:id="rId28"/>
    <p:sldId id="282" r:id="rId29"/>
  </p:sldIdLst>
  <p:sldSz cx="9144000" cy="6858000" type="screen4x3"/>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54" autoAdjust="0"/>
    <p:restoredTop sz="94613" autoAdjust="0"/>
  </p:normalViewPr>
  <p:slideViewPr>
    <p:cSldViewPr snapToGrid="0" snapToObjects="1">
      <p:cViewPr varScale="1">
        <p:scale>
          <a:sx n="99" d="100"/>
          <a:sy n="99" d="100"/>
        </p:scale>
        <p:origin x="-1144" y="-112"/>
      </p:cViewPr>
      <p:guideLst>
        <p:guide orient="horz" pos="2160"/>
        <p:guide pos="2880"/>
      </p:guideLst>
    </p:cSldViewPr>
  </p:slideViewPr>
  <p:outlineViewPr>
    <p:cViewPr>
      <p:scale>
        <a:sx n="33" d="100"/>
        <a:sy n="33" d="100"/>
      </p:scale>
      <p:origin x="0" y="914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_tradnl"/>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985DE16C-3C29-104F-AE81-4D6933C6CCBE}" type="datetimeFigureOut">
              <a:rPr lang="es-ES_tradnl" smtClean="0"/>
              <a:pPr/>
              <a:t>14/10/14</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C503CF92-A712-C043-B115-D6BB5566A42A}" type="slidenum">
              <a:rPr lang="es-ES_tradnl" smtClean="0"/>
              <a:pPr/>
              <a:t>‹Nr.›</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985DE16C-3C29-104F-AE81-4D6933C6CCBE}" type="datetimeFigureOut">
              <a:rPr lang="es-ES_tradnl" smtClean="0"/>
              <a:pPr/>
              <a:t>14/10/14</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C503CF92-A712-C043-B115-D6BB5566A42A}" type="slidenum">
              <a:rPr lang="es-ES_tradnl" smtClean="0"/>
              <a:pPr/>
              <a:t>‹Nr.›</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985DE16C-3C29-104F-AE81-4D6933C6CCBE}" type="datetimeFigureOut">
              <a:rPr lang="es-ES_tradnl" smtClean="0"/>
              <a:pPr/>
              <a:t>14/10/14</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C503CF92-A712-C043-B115-D6BB5566A42A}" type="slidenum">
              <a:rPr lang="es-ES_tradnl" smtClean="0"/>
              <a:pPr/>
              <a:t>‹Nr.›</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985DE16C-3C29-104F-AE81-4D6933C6CCBE}" type="datetimeFigureOut">
              <a:rPr lang="es-ES_tradnl" smtClean="0"/>
              <a:pPr/>
              <a:t>14/10/14</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C503CF92-A712-C043-B115-D6BB5566A42A}" type="slidenum">
              <a:rPr lang="es-ES_tradnl" smtClean="0"/>
              <a:pPr/>
              <a:t>‹Nr.›</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985DE16C-3C29-104F-AE81-4D6933C6CCBE}" type="datetimeFigureOut">
              <a:rPr lang="es-ES_tradnl" smtClean="0"/>
              <a:pPr/>
              <a:t>14/10/14</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C503CF92-A712-C043-B115-D6BB5566A42A}" type="slidenum">
              <a:rPr lang="es-ES_tradnl" smtClean="0"/>
              <a:pPr/>
              <a:t>‹Nr.›</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985DE16C-3C29-104F-AE81-4D6933C6CCBE}" type="datetimeFigureOut">
              <a:rPr lang="es-ES_tradnl" smtClean="0"/>
              <a:pPr/>
              <a:t>14/10/14</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C503CF92-A712-C043-B115-D6BB5566A42A}" type="slidenum">
              <a:rPr lang="es-ES_tradnl" smtClean="0"/>
              <a:pPr/>
              <a:t>‹Nr.›</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985DE16C-3C29-104F-AE81-4D6933C6CCBE}" type="datetimeFigureOut">
              <a:rPr lang="es-ES_tradnl" smtClean="0"/>
              <a:pPr/>
              <a:t>14/10/14</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C503CF92-A712-C043-B115-D6BB5566A42A}" type="slidenum">
              <a:rPr lang="es-ES_tradnl" smtClean="0"/>
              <a:pPr/>
              <a:t>‹Nr.›</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985DE16C-3C29-104F-AE81-4D6933C6CCBE}" type="datetimeFigureOut">
              <a:rPr lang="es-ES_tradnl" smtClean="0"/>
              <a:pPr/>
              <a:t>14/10/14</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C503CF92-A712-C043-B115-D6BB5566A42A}" type="slidenum">
              <a:rPr lang="es-ES_tradnl" smtClean="0"/>
              <a:pPr/>
              <a:t>‹Nr.›</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85DE16C-3C29-104F-AE81-4D6933C6CCBE}" type="datetimeFigureOut">
              <a:rPr lang="es-ES_tradnl" smtClean="0"/>
              <a:pPr/>
              <a:t>14/10/14</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C503CF92-A712-C043-B115-D6BB5566A42A}" type="slidenum">
              <a:rPr lang="es-ES_tradnl" smtClean="0"/>
              <a:pPr/>
              <a:t>‹Nr.›</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985DE16C-3C29-104F-AE81-4D6933C6CCBE}" type="datetimeFigureOut">
              <a:rPr lang="es-ES_tradnl" smtClean="0"/>
              <a:pPr/>
              <a:t>14/10/14</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C503CF92-A712-C043-B115-D6BB5566A42A}" type="slidenum">
              <a:rPr lang="es-ES_tradnl" smtClean="0"/>
              <a:pPr/>
              <a:t>‹Nr.›</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985DE16C-3C29-104F-AE81-4D6933C6CCBE}" type="datetimeFigureOut">
              <a:rPr lang="es-ES_tradnl" smtClean="0"/>
              <a:pPr/>
              <a:t>14/10/14</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C503CF92-A712-C043-B115-D6BB5566A42A}" type="slidenum">
              <a:rPr lang="es-ES_tradnl" smtClean="0"/>
              <a:pPr/>
              <a:t>‹Nr.›</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5DE16C-3C29-104F-AE81-4D6933C6CCBE}" type="datetimeFigureOut">
              <a:rPr lang="es-ES_tradnl" smtClean="0"/>
              <a:pPr/>
              <a:t>14/10/14</a:t>
            </a:fld>
            <a:endParaRPr lang="es-ES_tradnl"/>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3CF92-A712-C043-B115-D6BB5566A42A}" type="slidenum">
              <a:rPr lang="es-ES_tradnl" smtClean="0"/>
              <a:pPr/>
              <a:t>‹Nr.›</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es.wikipedia.org/wiki/Tesis_sobre_Feuerbach" TargetMode="Externa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es.wikipedia.org/wiki/John_Dewey" TargetMode="Externa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_tradnl" dirty="0" smtClean="0">
                <a:solidFill>
                  <a:schemeClr val="tx2"/>
                </a:solidFill>
              </a:rPr>
              <a:t>Una mirada al pensamiento contemporáneo</a:t>
            </a:r>
            <a:endParaRPr lang="es-ES_tradnl" dirty="0">
              <a:solidFill>
                <a:schemeClr val="tx2"/>
              </a:solidFill>
            </a:endParaRPr>
          </a:p>
        </p:txBody>
      </p:sp>
      <p:sp>
        <p:nvSpPr>
          <p:cNvPr id="3" name="Subtítulo 2"/>
          <p:cNvSpPr>
            <a:spLocks noGrp="1"/>
          </p:cNvSpPr>
          <p:nvPr>
            <p:ph type="subTitle" idx="1"/>
          </p:nvPr>
        </p:nvSpPr>
        <p:spPr/>
        <p:txBody>
          <a:bodyPr/>
          <a:lstStyle/>
          <a:p>
            <a:r>
              <a:rPr lang="es-ES_tradnl" dirty="0" smtClean="0">
                <a:solidFill>
                  <a:schemeClr val="tx1"/>
                </a:solidFill>
              </a:rPr>
              <a:t>CPH. Monterrey, 15 octubre 2014</a:t>
            </a:r>
            <a:endParaRPr lang="es-ES_tradnl"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contenido 3"/>
          <p:cNvSpPr>
            <a:spLocks noGrp="1"/>
          </p:cNvSpPr>
          <p:nvPr>
            <p:ph sz="half" idx="2"/>
          </p:nvPr>
        </p:nvSpPr>
        <p:spPr>
          <a:xfrm>
            <a:off x="457199" y="3398250"/>
            <a:ext cx="8489447" cy="3459749"/>
          </a:xfrm>
        </p:spPr>
        <p:txBody>
          <a:bodyPr>
            <a:normAutofit fontScale="92500"/>
          </a:bodyPr>
          <a:lstStyle/>
          <a:p>
            <a:pPr>
              <a:buNone/>
            </a:pPr>
            <a:r>
              <a:rPr lang="es-ES_tradnl" dirty="0" smtClean="0"/>
              <a:t>	</a:t>
            </a:r>
            <a:r>
              <a:rPr lang="es-ES_tradnl" sz="2800" dirty="0" smtClean="0"/>
              <a:t>La asombrosa especialización de la filosofía es probablemente una de las causas de la transformación de buena parte de la investigación filosófica en erudición, pero también que un buen filósofo de estirpe socrática ha de sentirse </a:t>
            </a:r>
            <a:r>
              <a:rPr lang="es-ES_tradnl" sz="2800" dirty="0" err="1" smtClean="0"/>
              <a:t>vocacionalmente</a:t>
            </a:r>
            <a:r>
              <a:rPr lang="es-ES_tradnl" sz="2800" dirty="0" smtClean="0"/>
              <a:t> llamado a velar por la ciudad </a:t>
            </a:r>
            <a:r>
              <a:rPr lang="es-ES_tradnl" sz="2800" dirty="0" err="1" smtClean="0"/>
              <a:t>—como</a:t>
            </a:r>
            <a:r>
              <a:rPr lang="es-ES_tradnl" sz="2800" dirty="0" smtClean="0"/>
              <a:t> el tábano sobre el </a:t>
            </a:r>
            <a:r>
              <a:rPr lang="es-ES_tradnl" sz="2800" dirty="0" err="1" smtClean="0"/>
              <a:t>caballo—</a:t>
            </a:r>
            <a:r>
              <a:rPr lang="es-ES_tradnl" sz="2800" dirty="0" smtClean="0"/>
              <a:t> para que no se amodorre. Hoy en día se hará esto a través de la prensa, la televisión, un </a:t>
            </a:r>
            <a:r>
              <a:rPr lang="es-ES_tradnl" sz="2800" i="1" dirty="0" smtClean="0"/>
              <a:t>blog</a:t>
            </a:r>
            <a:r>
              <a:rPr lang="es-ES_tradnl" sz="2800" dirty="0" smtClean="0"/>
              <a:t> en </a:t>
            </a:r>
            <a:r>
              <a:rPr lang="es-ES_tradnl" sz="2800" i="1" dirty="0" err="1" smtClean="0"/>
              <a:t>internet</a:t>
            </a:r>
            <a:r>
              <a:rPr lang="es-ES_tradnl" sz="2800" dirty="0" smtClean="0"/>
              <a:t>. </a:t>
            </a:r>
          </a:p>
          <a:p>
            <a:endParaRPr lang="es-ES_tradnl" dirty="0"/>
          </a:p>
        </p:txBody>
      </p:sp>
      <p:pic>
        <p:nvPicPr>
          <p:cNvPr id="7" name="Marcador de contenido 6" descr="unknown2.jpeg"/>
          <p:cNvPicPr>
            <a:picLocks noGrp="1" noChangeAspect="1"/>
          </p:cNvPicPr>
          <p:nvPr>
            <p:ph sz="quarter" idx="4"/>
          </p:nvPr>
        </p:nvPicPr>
        <p:blipFill>
          <a:blip r:embed="rId2"/>
          <a:srcRect t="-12952" b="-12952"/>
          <a:stretch>
            <a:fillRect/>
          </a:stretch>
        </p:blipFill>
        <p:spPr>
          <a:xfrm>
            <a:off x="2476500" y="-278433"/>
            <a:ext cx="4041775" cy="395128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contenido 3"/>
          <p:cNvSpPr>
            <a:spLocks noGrp="1"/>
          </p:cNvSpPr>
          <p:nvPr>
            <p:ph sz="half" idx="2"/>
          </p:nvPr>
        </p:nvSpPr>
        <p:spPr>
          <a:xfrm>
            <a:off x="1" y="183071"/>
            <a:ext cx="5174956" cy="6882644"/>
          </a:xfrm>
        </p:spPr>
        <p:txBody>
          <a:bodyPr>
            <a:normAutofit/>
          </a:bodyPr>
          <a:lstStyle/>
          <a:p>
            <a:pPr>
              <a:buNone/>
            </a:pPr>
            <a:r>
              <a:rPr lang="es-ES_tradnl" dirty="0" smtClean="0"/>
              <a:t>	</a:t>
            </a:r>
            <a:r>
              <a:rPr lang="es-ES_tradnl" sz="2800" dirty="0" smtClean="0"/>
              <a:t>Pero, ¿es esto suficiente? Esto puede parecer más bien solo un parche o un remiendo. No puedo quitar de mi cabeza </a:t>
            </a:r>
            <a:r>
              <a:rPr lang="es-ES_tradnl" sz="2800" dirty="0" smtClean="0">
                <a:hlinkClick r:id="rId2"/>
              </a:rPr>
              <a:t>la tesis XI sobre Feuerbach</a:t>
            </a:r>
            <a:r>
              <a:rPr lang="es-ES_tradnl" sz="2800" dirty="0" smtClean="0"/>
              <a:t>: “Los filósofos hasta el momento no han hecho más que interpretar de diversos modos el mundo, pero de lo que se trata ahora es de transformarlo”. Estoy persuadido de que hay que pensar y encontrar nuevas maneras de hacerlo </a:t>
            </a:r>
            <a:r>
              <a:rPr lang="es-ES_tradnl" sz="2800" dirty="0" err="1" smtClean="0"/>
              <a:t>—o</a:t>
            </a:r>
            <a:r>
              <a:rPr lang="es-ES_tradnl" sz="2800" dirty="0" smtClean="0"/>
              <a:t> al menos </a:t>
            </a:r>
            <a:r>
              <a:rPr lang="es-ES_tradnl" sz="2800" dirty="0" err="1" smtClean="0"/>
              <a:t>intentarlo—</a:t>
            </a:r>
            <a:r>
              <a:rPr lang="es-ES_tradnl" sz="2800" dirty="0" smtClean="0"/>
              <a:t> en este mundo global.</a:t>
            </a:r>
          </a:p>
          <a:p>
            <a:endParaRPr lang="es-ES_tradnl" sz="2800" dirty="0"/>
          </a:p>
        </p:txBody>
      </p:sp>
      <p:pic>
        <p:nvPicPr>
          <p:cNvPr id="7" name="Marcador de contenido 6" descr="marx_2.jpg"/>
          <p:cNvPicPr>
            <a:picLocks noGrp="1" noChangeAspect="1"/>
          </p:cNvPicPr>
          <p:nvPr>
            <p:ph sz="quarter" idx="4"/>
          </p:nvPr>
        </p:nvPicPr>
        <p:blipFill>
          <a:blip r:embed="rId3"/>
          <a:srcRect l="-20182" r="-20182"/>
          <a:stretch>
            <a:fillRect/>
          </a:stretch>
        </p:blipFill>
        <p:spPr>
          <a:xfrm>
            <a:off x="4497388" y="1006889"/>
            <a:ext cx="5255071" cy="5137421"/>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dirty="0" smtClean="0"/>
              <a:t>2.  Entre</a:t>
            </a:r>
            <a:r>
              <a:rPr lang="es-ES_tradnl" dirty="0" smtClean="0"/>
              <a:t> naturalismo </a:t>
            </a:r>
            <a:r>
              <a:rPr lang="es-ES_tradnl" dirty="0" smtClean="0"/>
              <a:t>y relativismo</a:t>
            </a:r>
            <a:br>
              <a:rPr lang="es-ES_tradnl" dirty="0" smtClean="0"/>
            </a:br>
            <a:endParaRPr lang="es-ES_tradnl" dirty="0"/>
          </a:p>
        </p:txBody>
      </p:sp>
      <p:pic>
        <p:nvPicPr>
          <p:cNvPr id="8" name="Marcador de contenido 7" descr="1_mount_hua_shan_steps_2011_by_nicolas1716-d6qesmn.jpg"/>
          <p:cNvPicPr>
            <a:picLocks noGrp="1" noChangeAspect="1"/>
          </p:cNvPicPr>
          <p:nvPr>
            <p:ph idx="1"/>
          </p:nvPr>
        </p:nvPicPr>
        <p:blipFill>
          <a:blip r:embed="rId2"/>
          <a:srcRect l="-86685" r="-86685"/>
          <a:stretch>
            <a:fillRect/>
          </a:stretch>
        </p:blipFill>
        <p:spPr>
          <a:xfrm>
            <a:off x="457200" y="932188"/>
            <a:ext cx="8229600" cy="501141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dirty="0" smtClean="0"/>
              <a:t>3. Resurgir del pragmatismo y el realismo</a:t>
            </a:r>
            <a:br>
              <a:rPr lang="es-ES_tradnl" dirty="0" smtClean="0"/>
            </a:br>
            <a:endParaRPr lang="es-ES_tradnl" dirty="0"/>
          </a:p>
        </p:txBody>
      </p:sp>
      <p:pic>
        <p:nvPicPr>
          <p:cNvPr id="8" name="Marcador de contenido 7" descr="images.jpg"/>
          <p:cNvPicPr>
            <a:picLocks noGrp="1" noChangeAspect="1"/>
          </p:cNvPicPr>
          <p:nvPr>
            <p:ph idx="1"/>
          </p:nvPr>
        </p:nvPicPr>
        <p:blipFill>
          <a:blip r:embed="rId2"/>
          <a:srcRect l="-13201" r="-13201"/>
          <a:stretch>
            <a:fillRect/>
          </a:stretch>
        </p:blip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_tradnl" dirty="0" smtClean="0"/>
              <a:t>Pragmatismo</a:t>
            </a:r>
            <a:endParaRPr lang="es-ES_tradnl" dirty="0"/>
          </a:p>
        </p:txBody>
      </p:sp>
      <p:pic>
        <p:nvPicPr>
          <p:cNvPr id="8" name="Marcador de contenido 7" descr="imgres-7.jpg"/>
          <p:cNvPicPr>
            <a:picLocks noGrp="1" noChangeAspect="1"/>
          </p:cNvPicPr>
          <p:nvPr>
            <p:ph sz="half" idx="1"/>
          </p:nvPr>
        </p:nvPicPr>
        <p:blipFill>
          <a:blip r:embed="rId2"/>
          <a:srcRect l="-18526" r="-18526"/>
          <a:stretch>
            <a:fillRect/>
          </a:stretch>
        </p:blipFill>
        <p:spPr/>
      </p:pic>
      <p:pic>
        <p:nvPicPr>
          <p:cNvPr id="7" name="Marcador de contenido 6" descr="imgres-6.jpg"/>
          <p:cNvPicPr>
            <a:picLocks noGrp="1" noChangeAspect="1"/>
          </p:cNvPicPr>
          <p:nvPr>
            <p:ph sz="half" idx="2"/>
          </p:nvPr>
        </p:nvPicPr>
        <p:blipFill>
          <a:blip r:embed="rId3"/>
          <a:srcRect l="-9488" r="-9488"/>
          <a:stretch>
            <a:fillRect/>
          </a:stretch>
        </p:blip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Nuevo realismo</a:t>
            </a:r>
            <a:endParaRPr lang="es-ES_tradnl" dirty="0"/>
          </a:p>
        </p:txBody>
      </p:sp>
      <p:pic>
        <p:nvPicPr>
          <p:cNvPr id="5" name="Marcador de contenido 4" descr="00106532269682____1__1000x1000.jpg"/>
          <p:cNvPicPr>
            <a:picLocks noGrp="1" noChangeAspect="1"/>
          </p:cNvPicPr>
          <p:nvPr>
            <p:ph sz="half" idx="1"/>
          </p:nvPr>
        </p:nvPicPr>
        <p:blipFill>
          <a:blip r:embed="rId2"/>
          <a:srcRect t="-6034" b="-6034"/>
          <a:stretch>
            <a:fillRect/>
          </a:stretch>
        </p:blipFill>
        <p:spPr/>
      </p:pic>
      <p:pic>
        <p:nvPicPr>
          <p:cNvPr id="7" name="Marcador de contenido 6" descr="images-3.jpg"/>
          <p:cNvPicPr>
            <a:picLocks noGrp="1" noChangeAspect="1"/>
          </p:cNvPicPr>
          <p:nvPr>
            <p:ph sz="half" idx="2"/>
          </p:nvPr>
        </p:nvPicPr>
        <p:blipFill>
          <a:blip r:embed="rId3"/>
          <a:srcRect t="-23088" b="-23088"/>
          <a:stretch>
            <a:fillRect/>
          </a:stretch>
        </p:blip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uadroTexto 4"/>
          <p:cNvSpPr txBox="1"/>
          <p:nvPr/>
        </p:nvSpPr>
        <p:spPr>
          <a:xfrm>
            <a:off x="1" y="0"/>
            <a:ext cx="8877144" cy="6186310"/>
          </a:xfrm>
          <a:prstGeom prst="rect">
            <a:avLst/>
          </a:prstGeom>
          <a:noFill/>
        </p:spPr>
        <p:txBody>
          <a:bodyPr wrap="square" rtlCol="0">
            <a:spAutoFit/>
          </a:bodyPr>
          <a:lstStyle/>
          <a:p>
            <a:endParaRPr lang="es-ES_tradnl" sz="3600" dirty="0" smtClean="0"/>
          </a:p>
          <a:p>
            <a:r>
              <a:rPr lang="es-ES_tradnl" sz="3600" dirty="0" smtClean="0">
                <a:latin typeface="+mj-lt"/>
              </a:rPr>
              <a:t>“La experiencia </a:t>
            </a:r>
            <a:r>
              <a:rPr lang="es-ES_tradnl" sz="3600" dirty="0" smtClean="0">
                <a:latin typeface="+mj-lt"/>
              </a:rPr>
              <a:t>histórica de los populismos </a:t>
            </a:r>
            <a:r>
              <a:rPr lang="es-ES_tradnl" sz="3600" i="1" dirty="0" err="1" smtClean="0">
                <a:latin typeface="+mj-lt"/>
              </a:rPr>
              <a:t>massmediático</a:t>
            </a:r>
            <a:r>
              <a:rPr lang="es-ES_tradnl" sz="3600" dirty="0" err="1" smtClean="0">
                <a:latin typeface="+mj-lt"/>
              </a:rPr>
              <a:t>s</a:t>
            </a:r>
            <a:r>
              <a:rPr lang="es-ES_tradnl" sz="3600" dirty="0" smtClean="0">
                <a:latin typeface="+mj-lt"/>
              </a:rPr>
              <a:t>, de las guerras post-11 de septiembre y de la reciente crisis econ</a:t>
            </a:r>
            <a:r>
              <a:rPr lang="es-ES_tradnl" sz="3600" dirty="0" smtClean="0">
                <a:latin typeface="+mj-lt"/>
              </a:rPr>
              <a:t>ómica, ha conllevado la recusación de los que considero los dos dogmas de la postmodernidad: que toda la realidad está socialmente construida y sea infinitamente manipulable, y que la verdad sea una noción inútil porque la solidaridad es más importante que la objetividad.” Ferraris, </a:t>
            </a:r>
            <a:r>
              <a:rPr lang="es-ES_tradnl" sz="3600" dirty="0" err="1" smtClean="0">
                <a:latin typeface="+mj-lt"/>
              </a:rPr>
              <a:t>p</a:t>
            </a:r>
            <a:r>
              <a:rPr lang="es-ES_tradnl" sz="3600" dirty="0" smtClean="0">
                <a:latin typeface="+mj-lt"/>
              </a:rPr>
              <a:t>. 37.</a:t>
            </a:r>
            <a:endParaRPr lang="es-ES_tradnl" sz="3600"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sp>
        <p:nvSpPr>
          <p:cNvPr id="3" name="Marcador de contenido 2"/>
          <p:cNvSpPr>
            <a:spLocks noGrp="1"/>
          </p:cNvSpPr>
          <p:nvPr>
            <p:ph sz="half" idx="1"/>
          </p:nvPr>
        </p:nvSpPr>
        <p:spPr/>
        <p:txBody>
          <a:bodyPr/>
          <a:lstStyle/>
          <a:p>
            <a:r>
              <a:rPr lang="es-ES_tradnl" dirty="0" smtClean="0"/>
              <a:t>Propongo un relanzamiento de la filosof</a:t>
            </a:r>
            <a:r>
              <a:rPr lang="es-ES_tradnl" dirty="0" smtClean="0"/>
              <a:t>ía como puente entre el mundo del sentido común, de los valores morales y de las opiniones, y el mundo del saber en general.</a:t>
            </a:r>
            <a:br>
              <a:rPr lang="es-ES_tradnl" dirty="0" smtClean="0"/>
            </a:br>
            <a:r>
              <a:rPr lang="es-ES_tradnl" dirty="0" smtClean="0"/>
              <a:t/>
            </a:r>
            <a:br>
              <a:rPr lang="es-ES_tradnl" dirty="0" smtClean="0"/>
            </a:br>
            <a:r>
              <a:rPr lang="es-ES_tradnl" dirty="0" smtClean="0"/>
              <a:t>Ferraris, </a:t>
            </a:r>
            <a:r>
              <a:rPr lang="es-ES_tradnl" dirty="0" err="1" smtClean="0"/>
              <a:t>p</a:t>
            </a:r>
            <a:r>
              <a:rPr lang="es-ES_tradnl" dirty="0" smtClean="0"/>
              <a:t>. 96.</a:t>
            </a:r>
            <a:endParaRPr lang="es-ES_tradnl" dirty="0"/>
          </a:p>
        </p:txBody>
      </p:sp>
      <p:pic>
        <p:nvPicPr>
          <p:cNvPr id="5" name="Marcador de contenido 4" descr="imgres.jpg"/>
          <p:cNvPicPr>
            <a:picLocks noGrp="1" noChangeAspect="1"/>
          </p:cNvPicPr>
          <p:nvPr>
            <p:ph sz="half" idx="2"/>
          </p:nvPr>
        </p:nvPicPr>
        <p:blipFill>
          <a:blip r:embed="rId2"/>
          <a:srcRect t="-9409" b="-9409"/>
          <a:stretch>
            <a:fillRect/>
          </a:stretch>
        </p:blipFill>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dirty="0" smtClean="0"/>
              <a:t>4. Algunas claves de la </a:t>
            </a:r>
            <a:r>
              <a:rPr lang="es-ES_tradnl" i="1" dirty="0" smtClean="0"/>
              <a:t>nueva </a:t>
            </a:r>
            <a:r>
              <a:rPr lang="es-ES_tradnl" dirty="0" smtClean="0"/>
              <a:t>filosofía</a:t>
            </a:r>
            <a:br>
              <a:rPr lang="es-ES_tradnl" dirty="0" smtClean="0"/>
            </a:br>
            <a:endParaRPr lang="es-ES_tradnl" dirty="0"/>
          </a:p>
        </p:txBody>
      </p:sp>
      <p:pic>
        <p:nvPicPr>
          <p:cNvPr id="9" name="Marcador de contenido 8" descr="images-1.jpg"/>
          <p:cNvPicPr>
            <a:picLocks noGrp="1" noChangeAspect="1"/>
          </p:cNvPicPr>
          <p:nvPr>
            <p:ph idx="1"/>
          </p:nvPr>
        </p:nvPicPr>
        <p:blipFill>
          <a:blip r:embed="rId2"/>
          <a:srcRect l="-19336" r="-19336"/>
          <a:stretch>
            <a:fillRect/>
          </a:stretch>
        </p:blip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1) </a:t>
            </a:r>
            <a:r>
              <a:rPr lang="es-ES_tradnl" dirty="0" err="1" smtClean="0"/>
              <a:t>Anticartesianismo</a:t>
            </a:r>
            <a:endParaRPr lang="es-ES_tradnl" dirty="0"/>
          </a:p>
        </p:txBody>
      </p:sp>
      <p:sp>
        <p:nvSpPr>
          <p:cNvPr id="3" name="Marcador de contenido 2"/>
          <p:cNvSpPr>
            <a:spLocks noGrp="1"/>
          </p:cNvSpPr>
          <p:nvPr>
            <p:ph sz="half" idx="1"/>
          </p:nvPr>
        </p:nvSpPr>
        <p:spPr/>
        <p:txBody>
          <a:bodyPr>
            <a:normAutofit fontScale="40000" lnSpcReduction="20000"/>
          </a:bodyPr>
          <a:lstStyle/>
          <a:p>
            <a:r>
              <a:rPr lang="es-ES_tradnl" sz="5053" dirty="0" smtClean="0"/>
              <a:t>se trata del rechazo frontal de la epistemología moderna y de sus dualismos simplistas que han distorsionado nuestra manera de comprender los problemas humanos: sujeto/objeto, razón/sensibilidad, teoría/práctica, hechos/valores, humano/divino, individuo/comunidad, yo/otros. Los filósofos de hoy no rehúsan emplear esos términos, pero reconocen que se tratan de simplificaciones nuestras, que a veces pueden resultar prácticas, es decir, cómodas, pero que son distinciones de razón, más que de niveles ontológicos o clases de entidades distintas. </a:t>
            </a:r>
          </a:p>
        </p:txBody>
      </p:sp>
      <p:pic>
        <p:nvPicPr>
          <p:cNvPr id="5" name="Marcador de contenido 4" descr="imgres.jpg"/>
          <p:cNvPicPr>
            <a:picLocks noGrp="1" noChangeAspect="1"/>
          </p:cNvPicPr>
          <p:nvPr>
            <p:ph sz="half" idx="2"/>
          </p:nvPr>
        </p:nvPicPr>
        <p:blipFill>
          <a:blip r:embed="rId2"/>
          <a:srcRect l="-5993" r="-5993"/>
          <a:stretch>
            <a:fillRect/>
          </a:stretch>
        </p:blip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pic>
        <p:nvPicPr>
          <p:cNvPr id="6" name="Marcador de contenido 5" descr="DSCN8332rec.jpg"/>
          <p:cNvPicPr>
            <a:picLocks noGrp="1" noChangeAspect="1"/>
          </p:cNvPicPr>
          <p:nvPr>
            <p:ph idx="1"/>
          </p:nvPr>
        </p:nvPicPr>
        <p:blipFill>
          <a:blip r:embed="rId2"/>
          <a:srcRect t="-36138" b="-36138"/>
          <a:stretch>
            <a:fillRect/>
          </a:stretch>
        </p:blipFill>
        <p:spPr>
          <a:xfrm>
            <a:off x="457200" y="-353745"/>
            <a:ext cx="8229600" cy="6257452"/>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171191"/>
          </a:xfrm>
        </p:spPr>
        <p:txBody>
          <a:bodyPr>
            <a:normAutofit fontScale="90000"/>
          </a:bodyPr>
          <a:lstStyle/>
          <a:p>
            <a:endParaRPr lang="es-ES_tradnl" dirty="0"/>
          </a:p>
        </p:txBody>
      </p:sp>
      <p:sp>
        <p:nvSpPr>
          <p:cNvPr id="5" name="Marcador de contenido 4"/>
          <p:cNvSpPr>
            <a:spLocks noGrp="1"/>
          </p:cNvSpPr>
          <p:nvPr>
            <p:ph sz="half" idx="1"/>
          </p:nvPr>
        </p:nvSpPr>
        <p:spPr>
          <a:xfrm>
            <a:off x="457200" y="661990"/>
            <a:ext cx="4447524" cy="5464174"/>
          </a:xfrm>
        </p:spPr>
        <p:txBody>
          <a:bodyPr>
            <a:noAutofit/>
          </a:bodyPr>
          <a:lstStyle/>
          <a:p>
            <a:r>
              <a:rPr lang="es-ES_tradnl" sz="2400" dirty="0" smtClean="0"/>
              <a:t>La filosofía no es un ejercicio académico, sino que es un instrumento para la progresiva reconstrucción crítica, razonable, de la práctica diaria, del vivir. En un mundo en el que la vida diaria se encuentra a menudo del todo alejada del examen inteligente de uno mismo y de los frutos de la actividad humana, una filosofía que se aparte de los genuinos problemas humanos </a:t>
            </a:r>
            <a:r>
              <a:rPr lang="es-ES_tradnl" sz="2400" dirty="0" err="1" smtClean="0"/>
              <a:t>—tal</a:t>
            </a:r>
            <a:r>
              <a:rPr lang="es-ES_tradnl" sz="2400" dirty="0" smtClean="0"/>
              <a:t> como ha hecho buena parte de la filosofía </a:t>
            </a:r>
            <a:r>
              <a:rPr lang="es-ES_tradnl" sz="2400" dirty="0" err="1" smtClean="0"/>
              <a:t>moderna—</a:t>
            </a:r>
            <a:r>
              <a:rPr lang="es-ES_tradnl" sz="2400" dirty="0" smtClean="0"/>
              <a:t> es un lujo que no podemos permitirnos. </a:t>
            </a:r>
          </a:p>
          <a:p>
            <a:endParaRPr lang="es-ES_tradnl" sz="2400" dirty="0" smtClean="0"/>
          </a:p>
          <a:p>
            <a:endParaRPr lang="es-ES_tradnl" sz="2400" dirty="0"/>
          </a:p>
        </p:txBody>
      </p:sp>
      <p:pic>
        <p:nvPicPr>
          <p:cNvPr id="7" name="Marcador de contenido 6" descr="imgres.jpg"/>
          <p:cNvPicPr>
            <a:picLocks noGrp="1" noChangeAspect="1"/>
          </p:cNvPicPr>
          <p:nvPr>
            <p:ph sz="half" idx="2"/>
          </p:nvPr>
        </p:nvPicPr>
        <p:blipFill>
          <a:blip r:embed="rId2"/>
          <a:srcRect l="-7798" r="-7798"/>
          <a:stretch>
            <a:fillRect/>
          </a:stretch>
        </p:blipFill>
        <p:spPr>
          <a:xfrm>
            <a:off x="4648200" y="1044706"/>
            <a:ext cx="4038600" cy="452596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19671"/>
          </a:xfrm>
        </p:spPr>
        <p:txBody>
          <a:bodyPr/>
          <a:lstStyle/>
          <a:p>
            <a:r>
              <a:rPr lang="es-ES_tradnl" dirty="0" err="1" smtClean="0"/>
              <a:t>Falibilismo</a:t>
            </a:r>
            <a:r>
              <a:rPr lang="es-ES_tradnl" dirty="0" smtClean="0"/>
              <a:t> y pluralismo</a:t>
            </a:r>
            <a:endParaRPr lang="es-ES_tradnl" dirty="0"/>
          </a:p>
        </p:txBody>
      </p:sp>
      <p:sp>
        <p:nvSpPr>
          <p:cNvPr id="3" name="Marcador de contenido 2"/>
          <p:cNvSpPr>
            <a:spLocks noGrp="1"/>
          </p:cNvSpPr>
          <p:nvPr>
            <p:ph sz="half" idx="1"/>
          </p:nvPr>
        </p:nvSpPr>
        <p:spPr>
          <a:xfrm>
            <a:off x="-1" y="1094309"/>
            <a:ext cx="5512945" cy="5763692"/>
          </a:xfrm>
        </p:spPr>
        <p:txBody>
          <a:bodyPr>
            <a:normAutofit fontScale="92500" lnSpcReduction="20000"/>
          </a:bodyPr>
          <a:lstStyle/>
          <a:p>
            <a:r>
              <a:rPr lang="es-ES_tradnl" dirty="0" smtClean="0"/>
              <a:t>El </a:t>
            </a:r>
            <a:r>
              <a:rPr lang="es-ES_tradnl" dirty="0" err="1" smtClean="0"/>
              <a:t>falibilismo</a:t>
            </a:r>
            <a:r>
              <a:rPr lang="es-ES_tradnl" dirty="0" smtClean="0"/>
              <a:t> es el reconocimiento de que una característica irreductible del conocimiento humano es su falibilidad: </a:t>
            </a:r>
            <a:r>
              <a:rPr lang="es-ES_tradnl" i="1" dirty="0" smtClean="0"/>
              <a:t>Errare </a:t>
            </a:r>
            <a:r>
              <a:rPr lang="es-ES_tradnl" i="1" dirty="0" err="1" smtClean="0"/>
              <a:t>hominum</a:t>
            </a:r>
            <a:r>
              <a:rPr lang="es-ES_tradnl" i="1" dirty="0" smtClean="0"/>
              <a:t> est</a:t>
            </a:r>
            <a:r>
              <a:rPr lang="es-ES_tradnl" dirty="0" smtClean="0"/>
              <a:t>. La búsqueda de certezas incorregibles característica de la modernidad es un desvarío de la razón. </a:t>
            </a:r>
            <a:br>
              <a:rPr lang="es-ES_tradnl" dirty="0" smtClean="0"/>
            </a:br>
            <a:r>
              <a:rPr lang="es-ES_tradnl" dirty="0" smtClean="0"/>
              <a:t/>
            </a:r>
            <a:br>
              <a:rPr lang="es-ES_tradnl" dirty="0" smtClean="0"/>
            </a:br>
            <a:r>
              <a:rPr lang="es-ES_tradnl" dirty="0" smtClean="0"/>
              <a:t>La búsqueda de fundamentos inconmovibles para el saber humano, típica de la modernidad, ha de ser reemplazada por una aproximación </a:t>
            </a:r>
            <a:r>
              <a:rPr lang="es-ES_tradnl" dirty="0" err="1" smtClean="0"/>
              <a:t>experiencial</a:t>
            </a:r>
            <a:r>
              <a:rPr lang="es-ES_tradnl" dirty="0" smtClean="0"/>
              <a:t> y multidisciplinar, que puede parecer más modesta, pero que muy probablemente sea a la larga más eficaz. </a:t>
            </a:r>
            <a:endParaRPr lang="es-ES_tradnl" dirty="0"/>
          </a:p>
        </p:txBody>
      </p:sp>
      <p:pic>
        <p:nvPicPr>
          <p:cNvPr id="5" name="Marcador de contenido 4" descr="imgres-1.jpg"/>
          <p:cNvPicPr>
            <a:picLocks noGrp="1" noChangeAspect="1"/>
          </p:cNvPicPr>
          <p:nvPr>
            <p:ph sz="half" idx="2"/>
          </p:nvPr>
        </p:nvPicPr>
        <p:blipFill>
          <a:blip r:embed="rId2"/>
          <a:srcRect l="-4239" r="-4239"/>
          <a:stretch>
            <a:fillRect/>
          </a:stretch>
        </p:blipFill>
        <p:spPr>
          <a:xfrm>
            <a:off x="5512945" y="1600200"/>
            <a:ext cx="4038600" cy="452596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184701"/>
          </a:xfrm>
        </p:spPr>
        <p:txBody>
          <a:bodyPr>
            <a:normAutofit fontScale="90000"/>
          </a:bodyPr>
          <a:lstStyle/>
          <a:p>
            <a:r>
              <a:rPr lang="es-ES_tradnl" dirty="0" smtClean="0"/>
              <a:t/>
            </a:r>
            <a:br>
              <a:rPr lang="es-ES_tradnl" dirty="0" smtClean="0"/>
            </a:br>
            <a:endParaRPr lang="es-ES_tradnl" dirty="0"/>
          </a:p>
        </p:txBody>
      </p:sp>
      <p:sp>
        <p:nvSpPr>
          <p:cNvPr id="5" name="Marcador de contenido 4"/>
          <p:cNvSpPr>
            <a:spLocks noGrp="1"/>
          </p:cNvSpPr>
          <p:nvPr>
            <p:ph sz="half" idx="1"/>
          </p:nvPr>
        </p:nvSpPr>
        <p:spPr>
          <a:xfrm>
            <a:off x="0" y="274638"/>
            <a:ext cx="4877898" cy="6345249"/>
          </a:xfrm>
        </p:spPr>
        <p:txBody>
          <a:bodyPr>
            <a:normAutofit fontScale="92500" lnSpcReduction="10000"/>
          </a:bodyPr>
          <a:lstStyle/>
          <a:p>
            <a:pPr>
              <a:buNone/>
            </a:pPr>
            <a:r>
              <a:rPr lang="es-ES_tradnl" dirty="0" smtClean="0"/>
              <a:t>	No renunciamos a la verdad, sino que aspiramos a descubrirla, a forjarla, sometiendo el propio parecer al contraste empírico y a la discusión con los iguales. El conocimiento es una actividad humana, llevada a cabo por seres humanos, y que por tanto siempre puede ser corregido, mejorado y aumentado. </a:t>
            </a:r>
            <a:br>
              <a:rPr lang="es-ES_tradnl" dirty="0" smtClean="0"/>
            </a:br>
            <a:r>
              <a:rPr lang="es-ES_tradnl" dirty="0" smtClean="0"/>
              <a:t/>
            </a:r>
            <a:br>
              <a:rPr lang="es-ES_tradnl" dirty="0" smtClean="0"/>
            </a:br>
            <a:r>
              <a:rPr lang="es-ES_tradnl" dirty="0" smtClean="0"/>
              <a:t>El </a:t>
            </a:r>
            <a:r>
              <a:rPr lang="es-ES_tradnl" dirty="0" err="1" smtClean="0"/>
              <a:t>falibilismo</a:t>
            </a:r>
            <a:r>
              <a:rPr lang="es-ES_tradnl" dirty="0" smtClean="0"/>
              <a:t> no es una táctica, sino que es más bien un resultado del método científico ganado históricamente. </a:t>
            </a:r>
          </a:p>
          <a:p>
            <a:endParaRPr lang="es-ES_tradnl" dirty="0"/>
          </a:p>
        </p:txBody>
      </p:sp>
      <p:pic>
        <p:nvPicPr>
          <p:cNvPr id="7" name="Marcador de contenido 6" descr="images.jpg"/>
          <p:cNvPicPr>
            <a:picLocks noGrp="1" noChangeAspect="1"/>
          </p:cNvPicPr>
          <p:nvPr>
            <p:ph sz="half" idx="2"/>
          </p:nvPr>
        </p:nvPicPr>
        <p:blipFill>
          <a:blip r:embed="rId2"/>
          <a:srcRect t="-34204" b="-34204"/>
          <a:stretch>
            <a:fillRect/>
          </a:stretch>
        </p:blipFill>
        <p:spPr>
          <a:xfrm>
            <a:off x="4877898" y="944905"/>
            <a:ext cx="4038600" cy="452596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dirty="0" err="1" smtClean="0"/>
              <a:t>Experiencialismo</a:t>
            </a:r>
            <a:r>
              <a:rPr lang="es-ES_tradnl" dirty="0" smtClean="0"/>
              <a:t> radical</a:t>
            </a:r>
            <a:endParaRPr lang="es-ES_tradnl" dirty="0"/>
          </a:p>
        </p:txBody>
      </p:sp>
      <p:sp>
        <p:nvSpPr>
          <p:cNvPr id="3" name="Marcador de contenido 2"/>
          <p:cNvSpPr>
            <a:spLocks noGrp="1"/>
          </p:cNvSpPr>
          <p:nvPr>
            <p:ph sz="half" idx="1"/>
          </p:nvPr>
        </p:nvSpPr>
        <p:spPr>
          <a:xfrm>
            <a:off x="457200" y="1600200"/>
            <a:ext cx="4038600" cy="5257800"/>
          </a:xfrm>
        </p:spPr>
        <p:txBody>
          <a:bodyPr>
            <a:normAutofit fontScale="92500" lnSpcReduction="10000"/>
          </a:bodyPr>
          <a:lstStyle/>
          <a:p>
            <a:r>
              <a:rPr lang="es-ES_tradnl" dirty="0" smtClean="0"/>
              <a:t>La raíz de nuestro conocimiento se encuentra en la unidad de nuestra vivencia </a:t>
            </a:r>
            <a:r>
              <a:rPr lang="es-ES_tradnl" dirty="0" err="1" smtClean="0"/>
              <a:t>experiencial</a:t>
            </a:r>
            <a:r>
              <a:rPr lang="es-ES_tradnl" dirty="0" smtClean="0"/>
              <a:t>, la interacción sujeto-objeto es cabalmente una transacción, un "arreglo". No hay introspección, ni mirada interior: nos reconocemos en nuestro sentir, en nuestro vivir, en nuestro comunicar.</a:t>
            </a:r>
          </a:p>
          <a:p>
            <a:pPr>
              <a:buNone/>
            </a:pPr>
            <a:r>
              <a:rPr lang="es-ES_tradnl" dirty="0" smtClean="0"/>
              <a:t> </a:t>
            </a:r>
          </a:p>
          <a:p>
            <a:endParaRPr lang="es-ES_tradnl" dirty="0"/>
          </a:p>
        </p:txBody>
      </p:sp>
      <p:pic>
        <p:nvPicPr>
          <p:cNvPr id="7" name="Marcador de contenido 6" descr="imgres-2.jpg"/>
          <p:cNvPicPr>
            <a:picLocks noGrp="1" noChangeAspect="1"/>
          </p:cNvPicPr>
          <p:nvPr>
            <p:ph sz="half" idx="2"/>
          </p:nvPr>
        </p:nvPicPr>
        <p:blipFill>
          <a:blip r:embed="rId2"/>
          <a:srcRect t="-43068" b="-43068"/>
          <a:stretch>
            <a:fillRect/>
          </a:stretch>
        </p:blip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dirty="0" smtClean="0"/>
              <a:t>Continuidad entre ciencia y filosofía</a:t>
            </a:r>
            <a:endParaRPr lang="es-ES_tradnl" dirty="0"/>
          </a:p>
        </p:txBody>
      </p:sp>
      <p:sp>
        <p:nvSpPr>
          <p:cNvPr id="3" name="Marcador de contenido 2"/>
          <p:cNvSpPr>
            <a:spLocks noGrp="1"/>
          </p:cNvSpPr>
          <p:nvPr>
            <p:ph sz="half" idx="1"/>
          </p:nvPr>
        </p:nvSpPr>
        <p:spPr/>
        <p:txBody>
          <a:bodyPr>
            <a:normAutofit fontScale="92500"/>
          </a:bodyPr>
          <a:lstStyle/>
          <a:p>
            <a:r>
              <a:rPr lang="es-ES_tradnl" dirty="0" smtClean="0"/>
              <a:t>	Se trata de aunar pensamiento y vida, desgajados en la filosofía moderna, mejorando nuestros métodos de investigación, nuestras maneras de percibir y de comunicarnos. Interés por la biología, la física, la psicología, la historia, etc.</a:t>
            </a:r>
          </a:p>
          <a:p>
            <a:endParaRPr lang="es-ES_tradnl" dirty="0"/>
          </a:p>
        </p:txBody>
      </p:sp>
      <p:pic>
        <p:nvPicPr>
          <p:cNvPr id="6" name="Marcador de contenido 5" descr="images-1.jpg"/>
          <p:cNvPicPr>
            <a:picLocks noGrp="1" noChangeAspect="1"/>
          </p:cNvPicPr>
          <p:nvPr>
            <p:ph sz="half" idx="2"/>
          </p:nvPr>
        </p:nvPicPr>
        <p:blipFill>
          <a:blip r:embed="rId2"/>
          <a:srcRect t="-13038" b="-13038"/>
          <a:stretch>
            <a:fillRect/>
          </a:stretch>
        </p:blip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Pragmatismo y </a:t>
            </a:r>
            <a:r>
              <a:rPr lang="es-ES_tradnl" dirty="0" err="1" smtClean="0"/>
              <a:t>meliorismo</a:t>
            </a:r>
            <a:endParaRPr lang="es-ES_tradnl" dirty="0"/>
          </a:p>
        </p:txBody>
      </p:sp>
      <p:sp>
        <p:nvSpPr>
          <p:cNvPr id="3" name="Marcador de contenido 2"/>
          <p:cNvSpPr>
            <a:spLocks noGrp="1"/>
          </p:cNvSpPr>
          <p:nvPr>
            <p:ph sz="half" idx="1"/>
          </p:nvPr>
        </p:nvSpPr>
        <p:spPr/>
        <p:txBody>
          <a:bodyPr>
            <a:normAutofit fontScale="77500" lnSpcReduction="20000"/>
          </a:bodyPr>
          <a:lstStyle/>
          <a:p>
            <a:r>
              <a:rPr lang="es-ES_tradnl" dirty="0" smtClean="0"/>
              <a:t>Énfasis en los resultados prácticos de la actividad humana y en la valoración de la teoría por su capacidad de resolver la situación problemática de que se trate, y por tanto, en el </a:t>
            </a:r>
            <a:r>
              <a:rPr lang="es-ES_tradnl" i="1" dirty="0" err="1" smtClean="0"/>
              <a:t>meliorismo</a:t>
            </a:r>
            <a:r>
              <a:rPr lang="es-ES_tradnl" dirty="0" smtClean="0"/>
              <a:t>, en la capacidad de que nuestra acción libre e inteligente puede mejorar la calidad de la vida de los demás y la propia. No promete el éxito, pero nos invita a hacer el esfuerzo que es lo más atractivo para los seres humanos.</a:t>
            </a:r>
          </a:p>
          <a:p>
            <a:endParaRPr lang="es-ES_tradnl" dirty="0"/>
          </a:p>
        </p:txBody>
      </p:sp>
      <p:pic>
        <p:nvPicPr>
          <p:cNvPr id="5" name="Marcador de contenido 4" descr="imgres-4.jpg"/>
          <p:cNvPicPr>
            <a:picLocks noGrp="1" noChangeAspect="1"/>
          </p:cNvPicPr>
          <p:nvPr>
            <p:ph sz="half" idx="2"/>
          </p:nvPr>
        </p:nvPicPr>
        <p:blipFill>
          <a:blip r:embed="rId2"/>
          <a:srcRect l="-19650" r="-19650"/>
          <a:stretch>
            <a:fillRect/>
          </a:stretch>
        </p:blip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45719" cy="213848"/>
          </a:xfrm>
        </p:spPr>
        <p:txBody>
          <a:bodyPr>
            <a:normAutofit fontScale="90000"/>
          </a:bodyPr>
          <a:lstStyle/>
          <a:p>
            <a:endParaRPr lang="es-ES_tradnl" dirty="0"/>
          </a:p>
        </p:txBody>
      </p:sp>
      <p:sp>
        <p:nvSpPr>
          <p:cNvPr id="3" name="Marcador de contenido 2"/>
          <p:cNvSpPr>
            <a:spLocks noGrp="1"/>
          </p:cNvSpPr>
          <p:nvPr>
            <p:ph sz="half" idx="1"/>
          </p:nvPr>
        </p:nvSpPr>
        <p:spPr>
          <a:xfrm>
            <a:off x="457200" y="488486"/>
            <a:ext cx="4038600" cy="5637677"/>
          </a:xfrm>
        </p:spPr>
        <p:txBody>
          <a:bodyPr>
            <a:normAutofit lnSpcReduction="10000"/>
          </a:bodyPr>
          <a:lstStyle/>
          <a:p>
            <a:r>
              <a:rPr lang="es-ES_tradnl" dirty="0" smtClean="0"/>
              <a:t>	Conciencia histórica del esfuerzo de la humanidad y su lenta progresión en la adquisición de hábitos culturales que mejoren la condición humana. Valor del investigador que con imaginación desvela las claves escondidas de un nuevo ámbito (Galileo, Mendeleiev, etc.): azar, probabilidad.</a:t>
            </a:r>
          </a:p>
          <a:p>
            <a:endParaRPr lang="es-ES_tradnl" dirty="0"/>
          </a:p>
        </p:txBody>
      </p:sp>
      <p:pic>
        <p:nvPicPr>
          <p:cNvPr id="6" name="Marcador de contenido 5" descr="imgres-5.jpg"/>
          <p:cNvPicPr>
            <a:picLocks noGrp="1" noChangeAspect="1"/>
          </p:cNvPicPr>
          <p:nvPr>
            <p:ph sz="half" idx="2"/>
          </p:nvPr>
        </p:nvPicPr>
        <p:blipFill>
          <a:blip r:embed="rId2"/>
          <a:srcRect l="-2591" r="-2591"/>
          <a:stretch>
            <a:fillRect/>
          </a:stretch>
        </p:blipFill>
        <p:spPr>
          <a:xfrm>
            <a:off x="4815660" y="781578"/>
            <a:ext cx="4038600" cy="4525963"/>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dirty="0" smtClean="0"/>
              <a:t>Comunitarismo y estilo democrático de vida</a:t>
            </a:r>
            <a:endParaRPr lang="es-ES_tradnl" dirty="0"/>
          </a:p>
        </p:txBody>
      </p:sp>
      <p:sp>
        <p:nvSpPr>
          <p:cNvPr id="3" name="Marcador de contenido 2"/>
          <p:cNvSpPr>
            <a:spLocks noGrp="1"/>
          </p:cNvSpPr>
          <p:nvPr>
            <p:ph sz="half" idx="1"/>
          </p:nvPr>
        </p:nvSpPr>
        <p:spPr>
          <a:xfrm>
            <a:off x="-1" y="1600200"/>
            <a:ext cx="5310272" cy="5257800"/>
          </a:xfrm>
        </p:spPr>
        <p:txBody>
          <a:bodyPr>
            <a:normAutofit/>
          </a:bodyPr>
          <a:lstStyle/>
          <a:p>
            <a:r>
              <a:rPr lang="es-ES_tradnl" dirty="0" smtClean="0"/>
              <a:t>Vivir con otros, todas nuestras acciones están conectadas, todo lo sabemos entre todos. Los individuos están esencialmente constituidos por sus relaciones con los demás (filiación, fraternidad, amistad, familia, gremio, nación, etc.), lo que les llena es hacer comunidad, comunicar, ese es el amor creativo.</a:t>
            </a:r>
          </a:p>
          <a:p>
            <a:endParaRPr lang="es-ES_tradnl" dirty="0"/>
          </a:p>
        </p:txBody>
      </p:sp>
      <p:pic>
        <p:nvPicPr>
          <p:cNvPr id="5" name="Marcador de contenido 4" descr="250px-3d10_fm_de_vilafranca.jpg"/>
          <p:cNvPicPr>
            <a:picLocks noGrp="1" noChangeAspect="1"/>
          </p:cNvPicPr>
          <p:nvPr>
            <p:ph sz="half" idx="2"/>
          </p:nvPr>
        </p:nvPicPr>
        <p:blipFill>
          <a:blip r:embed="rId2"/>
          <a:srcRect l="-16924" r="-16924"/>
          <a:stretch>
            <a:fillRect/>
          </a:stretch>
        </p:blipFill>
        <p:spPr>
          <a:xfrm>
            <a:off x="5310271" y="824108"/>
            <a:ext cx="4038600" cy="530205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a:t>
            </a:r>
            <a:r>
              <a:rPr lang="es-ES_tradnl" smtClean="0"/>
              <a:t>Muchas </a:t>
            </a:r>
            <a:r>
              <a:rPr lang="es-ES_tradnl" dirty="0" smtClean="0"/>
              <a:t>gracias!</a:t>
            </a:r>
            <a:endParaRPr lang="es-ES_tradnl" dirty="0"/>
          </a:p>
        </p:txBody>
      </p:sp>
      <p:pic>
        <p:nvPicPr>
          <p:cNvPr id="6" name="Marcador de contenido 5" descr="Lawrence_Alma_Tadema_ALT015.jpg"/>
          <p:cNvPicPr>
            <a:picLocks noGrp="1" noChangeAspect="1"/>
          </p:cNvPicPr>
          <p:nvPr>
            <p:ph idx="1"/>
          </p:nvPr>
        </p:nvPicPr>
        <p:blipFill>
          <a:blip r:embed="rId2"/>
          <a:srcRect l="-13511" r="-13511"/>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Índice</a:t>
            </a:r>
            <a:endParaRPr lang="es-ES_tradnl" dirty="0"/>
          </a:p>
        </p:txBody>
      </p:sp>
      <p:sp>
        <p:nvSpPr>
          <p:cNvPr id="3" name="Marcador de contenido 2"/>
          <p:cNvSpPr>
            <a:spLocks noGrp="1"/>
          </p:cNvSpPr>
          <p:nvPr>
            <p:ph idx="1"/>
          </p:nvPr>
        </p:nvSpPr>
        <p:spPr/>
        <p:txBody>
          <a:bodyPr/>
          <a:lstStyle/>
          <a:p>
            <a:pPr marL="514350" indent="-514350">
              <a:buAutoNum type="arabicPeriod"/>
            </a:pPr>
            <a:r>
              <a:rPr lang="es-ES_tradnl" dirty="0" smtClean="0"/>
              <a:t>Investigar en filosofía hoy</a:t>
            </a:r>
            <a:br>
              <a:rPr lang="es-ES_tradnl" dirty="0" smtClean="0"/>
            </a:br>
            <a:endParaRPr lang="es-ES_tradnl" dirty="0" smtClean="0"/>
          </a:p>
          <a:p>
            <a:pPr marL="514350" indent="-514350">
              <a:buNone/>
            </a:pPr>
            <a:r>
              <a:rPr lang="es-ES_tradnl" dirty="0" smtClean="0"/>
              <a:t>2.  Entre</a:t>
            </a:r>
            <a:r>
              <a:rPr lang="es-ES_tradnl" dirty="0" smtClean="0"/>
              <a:t> naturalismo y </a:t>
            </a:r>
            <a:r>
              <a:rPr lang="es-ES_tradnl" dirty="0" smtClean="0"/>
              <a:t>relativismo</a:t>
            </a:r>
          </a:p>
          <a:p>
            <a:endParaRPr lang="es-ES_tradnl" dirty="0" smtClean="0"/>
          </a:p>
          <a:p>
            <a:pPr>
              <a:buNone/>
            </a:pPr>
            <a:r>
              <a:rPr lang="es-ES_tradnl" dirty="0" smtClean="0"/>
              <a:t>3. Resurgir del pragmatismo y el realismo</a:t>
            </a:r>
          </a:p>
          <a:p>
            <a:pPr>
              <a:buNone/>
            </a:pPr>
            <a:endParaRPr lang="es-ES_tradnl" dirty="0" smtClean="0"/>
          </a:p>
          <a:p>
            <a:pPr>
              <a:buNone/>
            </a:pPr>
            <a:r>
              <a:rPr lang="es-ES_tradnl" dirty="0" smtClean="0"/>
              <a:t>4. Algunas claves de la </a:t>
            </a:r>
            <a:r>
              <a:rPr lang="es-ES_tradnl" i="1" dirty="0" smtClean="0"/>
              <a:t>nueva </a:t>
            </a:r>
            <a:r>
              <a:rPr lang="es-ES_tradnl" dirty="0" smtClean="0"/>
              <a:t>filosofía</a:t>
            </a:r>
            <a:endParaRPr lang="es-ES_tradn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1" y="640748"/>
            <a:ext cx="3524172" cy="5485416"/>
          </a:xfrm>
        </p:spPr>
        <p:txBody>
          <a:bodyPr/>
          <a:lstStyle/>
          <a:p>
            <a:r>
              <a:rPr lang="es-ES_tradnl" dirty="0" smtClean="0"/>
              <a:t>Durante 20 años he venido dando cursos de metodología de la investigación en filosofía, centrados en particular en cómo hacer una tesis doctoral. </a:t>
            </a:r>
            <a:endParaRPr lang="es-ES_tradnl" dirty="0"/>
          </a:p>
        </p:txBody>
      </p:sp>
      <p:pic>
        <p:nvPicPr>
          <p:cNvPr id="15362" name="Picture 2"/>
          <p:cNvPicPr>
            <a:picLocks noChangeAspect="1"/>
          </p:cNvPicPr>
          <p:nvPr/>
        </p:nvPicPr>
        <p:blipFill>
          <a:blip r:embed="rId2"/>
          <a:srcRect/>
          <a:stretch>
            <a:fillRect/>
          </a:stretch>
        </p:blipFill>
        <p:spPr bwMode="auto">
          <a:xfrm>
            <a:off x="4530526" y="640748"/>
            <a:ext cx="4201089" cy="5991658"/>
          </a:xfrm>
          <a:prstGeom prst="rect">
            <a:avLst/>
          </a:prstGeom>
          <a:noFill/>
          <a:ln w="25400">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ítulo 9"/>
          <p:cNvSpPr>
            <a:spLocks noGrp="1"/>
          </p:cNvSpPr>
          <p:nvPr>
            <p:ph type="title"/>
          </p:nvPr>
        </p:nvSpPr>
        <p:spPr>
          <a:xfrm>
            <a:off x="5949175" y="4187742"/>
            <a:ext cx="2986031" cy="1143000"/>
          </a:xfrm>
        </p:spPr>
        <p:txBody>
          <a:bodyPr>
            <a:normAutofit fontScale="90000"/>
          </a:bodyPr>
          <a:lstStyle/>
          <a:p>
            <a:pPr algn="l"/>
            <a:r>
              <a:rPr lang="es-ES_tradnl" dirty="0" smtClean="0"/>
              <a:t> </a:t>
            </a:r>
            <a:br>
              <a:rPr lang="es-ES_tradnl" dirty="0" smtClean="0"/>
            </a:br>
            <a:r>
              <a:rPr lang="es-ES_tradnl" dirty="0" smtClean="0"/>
              <a:t>Husserl </a:t>
            </a:r>
            <a:br>
              <a:rPr lang="es-ES_tradnl" dirty="0" smtClean="0"/>
            </a:br>
            <a:r>
              <a:rPr lang="es-ES_tradnl" sz="3111" dirty="0" smtClean="0"/>
              <a:t>Viena,  1935</a:t>
            </a:r>
            <a:r>
              <a:rPr lang="es-ES_tradnl" dirty="0" smtClean="0"/>
              <a:t/>
            </a:r>
            <a:br>
              <a:rPr lang="es-ES_tradnl" dirty="0" smtClean="0"/>
            </a:br>
            <a:endParaRPr lang="es-ES_tradnl" dirty="0"/>
          </a:p>
        </p:txBody>
      </p:sp>
      <p:pic>
        <p:nvPicPr>
          <p:cNvPr id="16386" name="Picture 2"/>
          <p:cNvPicPr>
            <a:picLocks noChangeAspect="1"/>
          </p:cNvPicPr>
          <p:nvPr/>
        </p:nvPicPr>
        <p:blipFill>
          <a:blip r:embed="rId2"/>
          <a:srcRect/>
          <a:stretch>
            <a:fillRect/>
          </a:stretch>
        </p:blipFill>
        <p:spPr bwMode="auto">
          <a:xfrm>
            <a:off x="5383317" y="182890"/>
            <a:ext cx="3337376" cy="4004852"/>
          </a:xfrm>
          <a:prstGeom prst="rect">
            <a:avLst/>
          </a:prstGeom>
          <a:noFill/>
          <a:ln w="25400">
            <a:noFill/>
            <a:miter lim="800000"/>
            <a:headEnd/>
            <a:tailEnd/>
          </a:ln>
          <a:effectLst/>
        </p:spPr>
      </p:pic>
      <p:sp>
        <p:nvSpPr>
          <p:cNvPr id="11" name="Rectángulo 10"/>
          <p:cNvSpPr/>
          <p:nvPr/>
        </p:nvSpPr>
        <p:spPr>
          <a:xfrm>
            <a:off x="137290" y="354699"/>
            <a:ext cx="5246028" cy="6494085"/>
          </a:xfrm>
          <a:prstGeom prst="rect">
            <a:avLst/>
          </a:prstGeom>
        </p:spPr>
        <p:txBody>
          <a:bodyPr wrap="square">
            <a:spAutoFit/>
          </a:bodyPr>
          <a:lstStyle/>
          <a:p>
            <a:r>
              <a:rPr lang="es-ES_tradnl" sz="3200" dirty="0" smtClean="0"/>
              <a:t>“La crisis de la existencia europea sólo tiene dos salidas: la decadencia de Europa, alienada de su propio sentido racional de la vida, [con la consiguiente] caída en el odio del espíritu y la barbarie, o el renacimiento de Europa desde el espíritu de la filosofía mediante un heroísmo de la razón que supere definitivamente el naturalismo”</a:t>
            </a:r>
            <a:endParaRPr lang="es-ES_tradnl"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Marcador de contenido 5" descr="unknown.jpeg"/>
          <p:cNvPicPr>
            <a:picLocks noGrp="1" noChangeAspect="1"/>
          </p:cNvPicPr>
          <p:nvPr>
            <p:ph idx="4294967295"/>
          </p:nvPr>
        </p:nvPicPr>
        <p:blipFill>
          <a:blip r:embed="rId2"/>
          <a:srcRect t="-24353" b="-24353"/>
          <a:stretch>
            <a:fillRect/>
          </a:stretch>
        </p:blipFill>
        <p:spPr>
          <a:xfrm>
            <a:off x="2247497" y="-531343"/>
            <a:ext cx="4491090" cy="5142438"/>
          </a:xfrm>
        </p:spPr>
      </p:pic>
      <p:sp>
        <p:nvSpPr>
          <p:cNvPr id="8" name="Rectángulo 7"/>
          <p:cNvSpPr/>
          <p:nvPr/>
        </p:nvSpPr>
        <p:spPr>
          <a:xfrm>
            <a:off x="160171" y="3913136"/>
            <a:ext cx="8500458" cy="2677656"/>
          </a:xfrm>
          <a:prstGeom prst="rect">
            <a:avLst/>
          </a:prstGeom>
        </p:spPr>
        <p:txBody>
          <a:bodyPr wrap="square">
            <a:spAutoFit/>
          </a:bodyPr>
          <a:lstStyle/>
          <a:p>
            <a:r>
              <a:rPr lang="es-ES_tradnl" sz="2800" dirty="0" smtClean="0"/>
              <a:t>Sin embargo, son bastantes los elementos que llevan a pensar que la avanzada sociedad occidental sigue hoy en aquella peligrosa situación, caracterizada por una radical desconfianza hacia la razón libre, el pensamiento independiente y, por supuesto, el desprecio hacia las humanidades en general. </a:t>
            </a:r>
            <a:endParaRPr lang="es-ES_tradnl"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ángulo 2"/>
          <p:cNvSpPr/>
          <p:nvPr/>
        </p:nvSpPr>
        <p:spPr>
          <a:xfrm>
            <a:off x="457200" y="3054992"/>
            <a:ext cx="8229600" cy="3539431"/>
          </a:xfrm>
          <a:prstGeom prst="rect">
            <a:avLst/>
          </a:prstGeom>
        </p:spPr>
        <p:txBody>
          <a:bodyPr wrap="square">
            <a:spAutoFit/>
          </a:bodyPr>
          <a:lstStyle/>
          <a:p>
            <a:r>
              <a:rPr lang="es-ES_tradnl" sz="2800" dirty="0" smtClean="0"/>
              <a:t>Esto se traduce en multitud de elementos que afectan a la educación en todos sus niveles: desde la eliminación en los sistemas educativos de aquello que John Henry </a:t>
            </a:r>
          </a:p>
          <a:p>
            <a:r>
              <a:rPr lang="es-ES_tradnl" sz="2800" dirty="0" smtClean="0">
                <a:solidFill>
                  <a:srgbClr val="4F81BD"/>
                </a:solidFill>
              </a:rPr>
              <a:t>Newman</a:t>
            </a:r>
            <a:r>
              <a:rPr lang="es-ES_tradnl" sz="2800" dirty="0" smtClean="0"/>
              <a:t> llamó la </a:t>
            </a:r>
            <a:r>
              <a:rPr lang="es-ES_tradnl" sz="2800" i="1" dirty="0" smtClean="0"/>
              <a:t>liberal </a:t>
            </a:r>
            <a:r>
              <a:rPr lang="es-ES_tradnl" sz="2800" i="1" dirty="0" err="1" smtClean="0"/>
              <a:t>education</a:t>
            </a:r>
            <a:r>
              <a:rPr lang="es-ES_tradnl" sz="2800" i="1" dirty="0" smtClean="0"/>
              <a:t> </a:t>
            </a:r>
            <a:r>
              <a:rPr lang="es-ES_tradnl" sz="2800" dirty="0" smtClean="0"/>
              <a:t>hasta el predominio de las “habilidades” y “competencias” utilitaristas y prácticas en lugar de la lectura, el estudio y la reflexión que siempre caracterizaron a los verdaderamente sabios. </a:t>
            </a:r>
            <a:endParaRPr lang="es-ES_tradnl" sz="2800" dirty="0"/>
          </a:p>
        </p:txBody>
      </p:sp>
      <p:pic>
        <p:nvPicPr>
          <p:cNvPr id="4" name="Imagen 3"/>
          <p:cNvPicPr>
            <a:picLocks noChangeAspect="1"/>
          </p:cNvPicPr>
          <p:nvPr/>
        </p:nvPicPr>
        <p:blipFill>
          <a:blip r:embed="rId2"/>
          <a:stretch>
            <a:fillRect/>
          </a:stretch>
        </p:blipFill>
        <p:spPr>
          <a:xfrm>
            <a:off x="2881615" y="170735"/>
            <a:ext cx="3586327" cy="268974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Marcador de contenido 8"/>
          <p:cNvSpPr>
            <a:spLocks noGrp="1"/>
          </p:cNvSpPr>
          <p:nvPr>
            <p:ph sz="half" idx="2"/>
          </p:nvPr>
        </p:nvSpPr>
        <p:spPr>
          <a:xfrm>
            <a:off x="457199" y="240281"/>
            <a:ext cx="5001501" cy="6420136"/>
          </a:xfrm>
        </p:spPr>
        <p:txBody>
          <a:bodyPr>
            <a:normAutofit fontScale="92500" lnSpcReduction="10000"/>
          </a:bodyPr>
          <a:lstStyle/>
          <a:p>
            <a:r>
              <a:rPr lang="es-ES_tradnl" dirty="0" smtClean="0"/>
              <a:t>   	</a:t>
            </a:r>
            <a:r>
              <a:rPr lang="es-ES_tradnl" sz="2800" dirty="0" smtClean="0"/>
              <a:t>Con los versos de </a:t>
            </a:r>
            <a:r>
              <a:rPr lang="es-ES_tradnl" sz="2800" dirty="0" smtClean="0">
                <a:solidFill>
                  <a:srgbClr val="4F81BD"/>
                </a:solidFill>
              </a:rPr>
              <a:t>T. S. Eliot</a:t>
            </a:r>
            <a:r>
              <a:rPr lang="es-ES_tradnl" sz="2800" dirty="0" smtClean="0"/>
              <a:t>:</a:t>
            </a:r>
          </a:p>
          <a:p>
            <a:pPr>
              <a:buNone/>
            </a:pPr>
            <a:r>
              <a:rPr lang="es-ES_tradnl" sz="2800" dirty="0" smtClean="0"/>
              <a:t> “</a:t>
            </a:r>
            <a:r>
              <a:rPr lang="es-ES_tradnl" sz="2800" i="1" dirty="0" err="1" smtClean="0"/>
              <a:t>Where</a:t>
            </a:r>
            <a:r>
              <a:rPr lang="es-ES_tradnl" sz="2800" i="1" dirty="0" smtClean="0"/>
              <a:t> </a:t>
            </a:r>
            <a:r>
              <a:rPr lang="es-ES_tradnl" sz="2800" i="1" dirty="0" err="1" smtClean="0"/>
              <a:t>is</a:t>
            </a:r>
            <a:r>
              <a:rPr lang="es-ES_tradnl" sz="2800" i="1" dirty="0" smtClean="0"/>
              <a:t> the </a:t>
            </a:r>
            <a:r>
              <a:rPr lang="es-ES_tradnl" sz="2800" i="1" dirty="0" err="1" smtClean="0"/>
              <a:t>wisdom</a:t>
            </a:r>
            <a:r>
              <a:rPr lang="es-ES_tradnl" sz="2800" i="1" dirty="0" smtClean="0"/>
              <a:t> </a:t>
            </a:r>
            <a:r>
              <a:rPr lang="es-ES_tradnl" sz="2800" i="1" dirty="0" err="1" smtClean="0"/>
              <a:t>we</a:t>
            </a:r>
            <a:r>
              <a:rPr lang="es-ES_tradnl" sz="2800" i="1" dirty="0" smtClean="0"/>
              <a:t> </a:t>
            </a:r>
            <a:r>
              <a:rPr lang="es-ES_tradnl" sz="2800" i="1" dirty="0" err="1" smtClean="0"/>
              <a:t>have</a:t>
            </a:r>
            <a:r>
              <a:rPr lang="es-ES_tradnl" sz="2800" i="1" dirty="0" smtClean="0"/>
              <a:t> </a:t>
            </a:r>
            <a:r>
              <a:rPr lang="es-ES_tradnl" sz="2800" i="1" dirty="0" err="1" smtClean="0"/>
              <a:t>lost</a:t>
            </a:r>
            <a:r>
              <a:rPr lang="es-ES_tradnl" sz="2800" i="1" dirty="0" smtClean="0"/>
              <a:t> in </a:t>
            </a:r>
            <a:r>
              <a:rPr lang="es-ES_tradnl" sz="2800" i="1" dirty="0" err="1" smtClean="0"/>
              <a:t>knowledge</a:t>
            </a:r>
            <a:r>
              <a:rPr lang="es-ES_tradnl" sz="2800" i="1" dirty="0" smtClean="0"/>
              <a:t>? /</a:t>
            </a:r>
            <a:endParaRPr lang="es-ES_tradnl" sz="2800" dirty="0" smtClean="0"/>
          </a:p>
          <a:p>
            <a:pPr>
              <a:buNone/>
            </a:pPr>
            <a:r>
              <a:rPr lang="es-ES_tradnl" sz="2800" i="1" dirty="0" smtClean="0"/>
              <a:t> </a:t>
            </a:r>
            <a:r>
              <a:rPr lang="es-ES_tradnl" sz="2800" i="1" dirty="0" err="1" smtClean="0"/>
              <a:t>Where</a:t>
            </a:r>
            <a:r>
              <a:rPr lang="es-ES_tradnl" sz="2800" i="1" dirty="0" smtClean="0"/>
              <a:t> </a:t>
            </a:r>
            <a:r>
              <a:rPr lang="es-ES_tradnl" sz="2800" i="1" dirty="0" err="1" smtClean="0"/>
              <a:t>is</a:t>
            </a:r>
            <a:r>
              <a:rPr lang="es-ES_tradnl" sz="2800" i="1" dirty="0" smtClean="0"/>
              <a:t> the </a:t>
            </a:r>
            <a:r>
              <a:rPr lang="es-ES_tradnl" sz="2800" i="1" dirty="0" err="1" smtClean="0"/>
              <a:t>knowledge</a:t>
            </a:r>
            <a:r>
              <a:rPr lang="es-ES_tradnl" sz="2800" i="1" dirty="0" smtClean="0"/>
              <a:t> </a:t>
            </a:r>
            <a:r>
              <a:rPr lang="es-ES_tradnl" sz="2800" i="1" dirty="0" err="1" smtClean="0"/>
              <a:t>we</a:t>
            </a:r>
            <a:r>
              <a:rPr lang="es-ES_tradnl" sz="2800" i="1" dirty="0" smtClean="0"/>
              <a:t> </a:t>
            </a:r>
            <a:r>
              <a:rPr lang="es-ES_tradnl" sz="2800" i="1" dirty="0" err="1" smtClean="0"/>
              <a:t>have</a:t>
            </a:r>
            <a:r>
              <a:rPr lang="es-ES_tradnl" sz="2800" i="1" dirty="0" smtClean="0"/>
              <a:t> </a:t>
            </a:r>
            <a:r>
              <a:rPr lang="es-ES_tradnl" sz="2800" i="1" dirty="0" err="1" smtClean="0"/>
              <a:t>lost</a:t>
            </a:r>
            <a:r>
              <a:rPr lang="es-ES_tradnl" sz="2800" i="1" dirty="0" smtClean="0"/>
              <a:t> in </a:t>
            </a:r>
            <a:r>
              <a:rPr lang="es-ES_tradnl" sz="2800" i="1" dirty="0" err="1" smtClean="0"/>
              <a:t>information</a:t>
            </a:r>
            <a:r>
              <a:rPr lang="es-ES_tradnl" sz="2800" i="1" dirty="0" smtClean="0"/>
              <a:t>?</a:t>
            </a:r>
            <a:r>
              <a:rPr lang="es-ES_tradnl" sz="2800" dirty="0" smtClean="0"/>
              <a:t>” </a:t>
            </a:r>
          </a:p>
          <a:p>
            <a:pPr>
              <a:buNone/>
            </a:pPr>
            <a:endParaRPr lang="es-ES_tradnl" sz="2800" dirty="0" smtClean="0"/>
          </a:p>
          <a:p>
            <a:pPr>
              <a:buNone/>
            </a:pPr>
            <a:r>
              <a:rPr lang="es-ES_tradnl" sz="2800" dirty="0" smtClean="0"/>
              <a:t>     Hoy en día a los filósofos se nos piden “resultados de investigación” y los resultados son publicaciones en revistas acreditadas internacionalmente, si es posible, que tengan una evaluación de su </a:t>
            </a:r>
            <a:r>
              <a:rPr lang="es-ES_tradnl" sz="2800" i="1" dirty="0" smtClean="0"/>
              <a:t>impacto</a:t>
            </a:r>
            <a:r>
              <a:rPr lang="es-ES_tradnl" sz="2800" dirty="0" smtClean="0"/>
              <a:t>, esto es, del número de citas posteriores que reciben de otros colegas. </a:t>
            </a:r>
            <a:endParaRPr lang="es-ES_tradnl" sz="2800" dirty="0"/>
          </a:p>
        </p:txBody>
      </p:sp>
      <p:pic>
        <p:nvPicPr>
          <p:cNvPr id="12" name="Marcador de contenido 11" descr="unknown-11.jpeg"/>
          <p:cNvPicPr>
            <a:picLocks noGrp="1" noChangeAspect="1"/>
          </p:cNvPicPr>
          <p:nvPr>
            <p:ph sz="quarter" idx="4"/>
          </p:nvPr>
        </p:nvPicPr>
        <p:blipFill>
          <a:blip r:embed="rId2"/>
          <a:srcRect l="-15024" r="-15024"/>
          <a:stretch>
            <a:fillRect/>
          </a:stretch>
        </p:blipFill>
        <p:spPr>
          <a:xfrm>
            <a:off x="5104421" y="984916"/>
            <a:ext cx="4434863" cy="4335576"/>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Marcador de contenido 3"/>
          <p:cNvSpPr>
            <a:spLocks noGrp="1"/>
          </p:cNvSpPr>
          <p:nvPr>
            <p:ph sz="half" idx="2"/>
          </p:nvPr>
        </p:nvSpPr>
        <p:spPr>
          <a:xfrm>
            <a:off x="0" y="205956"/>
            <a:ext cx="5864050" cy="6652044"/>
          </a:xfrm>
        </p:spPr>
        <p:txBody>
          <a:bodyPr>
            <a:normAutofit fontScale="92500" lnSpcReduction="10000"/>
          </a:bodyPr>
          <a:lstStyle/>
          <a:p>
            <a:pPr>
              <a:buNone/>
            </a:pPr>
            <a:r>
              <a:rPr lang="es-ES_tradnl" dirty="0" smtClean="0"/>
              <a:t>	</a:t>
            </a:r>
            <a:r>
              <a:rPr lang="es-ES_tradnl" sz="2800" dirty="0" smtClean="0"/>
              <a:t>“Quizá lo más importante que trato de defender sea la idea de que los aspectos teóricos y prácticos de la filosofía dependen unos de otros. </a:t>
            </a:r>
            <a:r>
              <a:rPr lang="es-ES_tradnl" sz="2800" dirty="0" smtClean="0">
                <a:hlinkClick r:id="rId2"/>
              </a:rPr>
              <a:t>Dewey</a:t>
            </a:r>
            <a:r>
              <a:rPr lang="es-ES_tradnl" sz="2800" dirty="0" smtClean="0"/>
              <a:t> escribió en </a:t>
            </a:r>
            <a:r>
              <a:rPr lang="es-ES_tradnl" sz="2800" i="1" dirty="0" err="1" smtClean="0"/>
              <a:t>Reconstruction</a:t>
            </a:r>
            <a:r>
              <a:rPr lang="es-ES_tradnl" sz="2800" i="1" dirty="0" smtClean="0"/>
              <a:t> in Philosophy</a:t>
            </a:r>
            <a:r>
              <a:rPr lang="es-ES_tradnl" sz="2800" dirty="0" smtClean="0"/>
              <a:t> que ‘la filosofía se recupera a sí misma cuando cesa de ser un recurso para ocuparse de los problemas de los filósofos y se convierte en un método, cultivado por filósofos, para ocuparse de los problemas de los hombres’. Pienso que los problemas de los filósofos y los problemas de los hombres y las mujeres reales están conectados, y que es parte de la tarea de una filosofía responsable extraer esa conexión”.</a:t>
            </a:r>
          </a:p>
          <a:p>
            <a:endParaRPr lang="es-ES_tradnl" dirty="0"/>
          </a:p>
        </p:txBody>
      </p:sp>
      <p:pic>
        <p:nvPicPr>
          <p:cNvPr id="7" name="Marcador de contenido 6" descr="imgres.jpg"/>
          <p:cNvPicPr>
            <a:picLocks noGrp="1" noChangeAspect="1"/>
          </p:cNvPicPr>
          <p:nvPr>
            <p:ph sz="quarter" idx="4"/>
          </p:nvPr>
        </p:nvPicPr>
        <p:blipFill>
          <a:blip r:embed="rId3"/>
          <a:srcRect l="-26718" r="-26718"/>
          <a:stretch>
            <a:fillRect/>
          </a:stretch>
        </p:blipFill>
        <p:spPr>
          <a:xfrm>
            <a:off x="5120910" y="537770"/>
            <a:ext cx="4721535" cy="461583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1137</TotalTime>
  <Words>1449</Words>
  <Application>Microsoft Macintosh PowerPoint</Application>
  <PresentationFormat>Presentación en pantalla (4:3)</PresentationFormat>
  <Paragraphs>49</Paragraphs>
  <Slides>28</Slides>
  <Notes>0</Notes>
  <HiddenSlides>0</HiddenSlides>
  <MMClips>0</MMClips>
  <ScaleCrop>false</ScaleCrop>
  <HeadingPairs>
    <vt:vector size="4" baseType="variant">
      <vt:variant>
        <vt:lpstr>Plantilla de diseño</vt:lpstr>
      </vt:variant>
      <vt:variant>
        <vt:i4>1</vt:i4>
      </vt:variant>
      <vt:variant>
        <vt:lpstr>Títulos de diapositiva</vt:lpstr>
      </vt:variant>
      <vt:variant>
        <vt:i4>28</vt:i4>
      </vt:variant>
    </vt:vector>
  </HeadingPairs>
  <TitlesOfParts>
    <vt:vector size="29" baseType="lpstr">
      <vt:lpstr>Tema de Office</vt:lpstr>
      <vt:lpstr>Una mirada al pensamiento contemporáneo</vt:lpstr>
      <vt:lpstr>Diapositiva 2</vt:lpstr>
      <vt:lpstr>Índice</vt:lpstr>
      <vt:lpstr>Diapositiva 4</vt:lpstr>
      <vt:lpstr>  Husserl  Viena,  1935 </vt:lpstr>
      <vt:lpstr>Diapositiva 6</vt:lpstr>
      <vt:lpstr>Diapositiva 7</vt:lpstr>
      <vt:lpstr>Diapositiva 8</vt:lpstr>
      <vt:lpstr>Diapositiva 9</vt:lpstr>
      <vt:lpstr>Diapositiva 10</vt:lpstr>
      <vt:lpstr>Diapositiva 11</vt:lpstr>
      <vt:lpstr>2.  Entre naturalismo y relativismo </vt:lpstr>
      <vt:lpstr>3. Resurgir del pragmatismo y el realismo </vt:lpstr>
      <vt:lpstr>Pragmatismo</vt:lpstr>
      <vt:lpstr>Nuevo realismo</vt:lpstr>
      <vt:lpstr>Diapositiva 16</vt:lpstr>
      <vt:lpstr>Diapositiva 17</vt:lpstr>
      <vt:lpstr>4. Algunas claves de la nueva filosofía </vt:lpstr>
      <vt:lpstr>1) Anticartesianismo</vt:lpstr>
      <vt:lpstr>Diapositiva 20</vt:lpstr>
      <vt:lpstr>Falibilismo y pluralismo</vt:lpstr>
      <vt:lpstr> </vt:lpstr>
      <vt:lpstr>Experiencialismo radical</vt:lpstr>
      <vt:lpstr>Continuidad entre ciencia y filosofía</vt:lpstr>
      <vt:lpstr>Pragmatismo y meliorismo</vt:lpstr>
      <vt:lpstr>Diapositiva 26</vt:lpstr>
      <vt:lpstr>Comunitarismo y estilo democrático de vida</vt:lpstr>
      <vt:lpstr>¡Muchas gracias!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Una mirada al pensamiento contemporáneo</dc:title>
  <dc:creator>Jaime Nubiola</dc:creator>
  <cp:lastModifiedBy>Jaime Nubiola</cp:lastModifiedBy>
  <cp:revision>16</cp:revision>
  <dcterms:created xsi:type="dcterms:W3CDTF">2014-10-15T02:02:49Z</dcterms:created>
  <dcterms:modified xsi:type="dcterms:W3CDTF">2014-10-15T18:39:05Z</dcterms:modified>
</cp:coreProperties>
</file>