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Default Extension="png" ContentType="image/png"/>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64" r:id="rId4"/>
    <p:sldId id="265" r:id="rId5"/>
    <p:sldId id="267" r:id="rId6"/>
    <p:sldId id="258" r:id="rId7"/>
    <p:sldId id="268" r:id="rId8"/>
    <p:sldId id="261" r:id="rId9"/>
    <p:sldId id="262" r:id="rId10"/>
    <p:sldId id="263" r:id="rId11"/>
    <p:sldId id="269" r:id="rId12"/>
    <p:sldId id="259" r:id="rId13"/>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7" d="100"/>
          <a:sy n="117"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CEDAB-B042-2544-BB5F-00EF531E07FC}" type="datetimeFigureOut">
              <a:rPr lang="es-ES_tradnl" smtClean="0"/>
              <a:pPr/>
              <a:t>4/8/09</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71311-3678-C24C-A36A-D138AEEC58DD}" type="slidenum">
              <a:rPr lang="es-ES_tradnl" smtClean="0"/>
              <a:pPr/>
              <a:t>‹#›</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F4FF9B3-BBB6-D74D-BEB9-8543829AB45E}" type="slidenum">
              <a:rPr lang="es-ES_tradnl"/>
              <a:pPr/>
              <a:t>2</a:t>
            </a:fld>
            <a:endParaRPr lang="es-ES_tradnl"/>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9F29657-9880-924E-8403-6DBF955348E7}" type="slidenum">
              <a:rPr lang="es-ES_tradnl"/>
              <a:pPr/>
              <a:t>3</a:t>
            </a:fld>
            <a:endParaRPr lang="es-ES_tradnl"/>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F0D1A-AAAE-4046-AB13-5B1A627EE16B}" type="slidenum">
              <a:rPr lang="es-ES_tradnl"/>
              <a:pPr/>
              <a:t>5</a:t>
            </a:fld>
            <a:endParaRPr lang="es-ES_tradnl"/>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9EEA2-D484-884D-8389-C96FF0816E09}" type="slidenum">
              <a:rPr lang="es-ES_tradnl"/>
              <a:pPr/>
              <a:t>7</a:t>
            </a:fld>
            <a:endParaRPr lang="es-ES_tradn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FBB4C9-FDCB-7941-8B52-9DC5208292A4}" type="slidenum">
              <a:rPr lang="es-ES_tradnl"/>
              <a:pPr/>
              <a:t>8</a:t>
            </a:fld>
            <a:endParaRPr lang="es-ES_tradnl"/>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8E2ADDE-1E8A-0646-B47B-7115F2EECFAE}" type="slidenum">
              <a:rPr lang="es-ES_tradnl"/>
              <a:pPr/>
              <a:t>9</a:t>
            </a:fld>
            <a:endParaRPr lang="es-ES_tradnl"/>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93A4B23-B464-2847-8BF5-4E5857727A5D}" type="slidenum">
              <a:rPr lang="es-ES_tradnl"/>
              <a:pPr/>
              <a:t>10</a:t>
            </a:fld>
            <a:endParaRPr lang="es-ES_tradnl"/>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E58B1AC-D340-9047-8EBA-7D27C23B1D67}" type="slidenum">
              <a:rPr lang="es-ES_tradnl"/>
              <a:pPr/>
              <a:t>12</a:t>
            </a:fld>
            <a:endParaRPr lang="es-ES_tradnl"/>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Chart Placeholder 2"/>
          <p:cNvSpPr>
            <a:spLocks noGrp="1"/>
          </p:cNvSpPr>
          <p:nvPr>
            <p:ph type="chart" sz="half" idx="1"/>
          </p:nvPr>
        </p:nvSpPr>
        <p:spPr>
          <a:xfrm>
            <a:off x="685800" y="1981200"/>
            <a:ext cx="3810000" cy="4114800"/>
          </a:xfrm>
        </p:spPr>
        <p:txBody>
          <a:bodyPr/>
          <a:lstStyle/>
          <a:p>
            <a:pPr lvl="0"/>
            <a:endParaRPr lang="es-ES_tradnl"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F8BE7C8-CB2E-5248-9F50-25905FB68F4A}" type="slidenum">
              <a:rPr lang="es-ES_tradnl"/>
              <a:pPr>
                <a:defRPr/>
              </a:pPr>
              <a:t>‹#›</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858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D04E750C-2066-2D4F-A5AC-87F6FAC90E34}" type="slidenum">
              <a:rPr lang="es-ES_tradnl"/>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6"/>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2"/>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860FFBA-5E08-F048-AF08-BB8F41A26664}" type="datetimeFigureOut">
              <a:rPr lang="es-ES_tradnl" smtClean="0"/>
              <a:pPr/>
              <a:t>4/8/09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F6C8AD-E7FD-5842-9A2D-C55FF6CBA9C6}" type="slidenum">
              <a:rPr lang="es-ES_tradnl" smtClean="0"/>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0FFBA-5E08-F048-AF08-BB8F41A26664}" type="datetimeFigureOut">
              <a:rPr lang="es-ES_tradnl" smtClean="0"/>
              <a:pPr/>
              <a:t>4/8/09</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6C8AD-E7FD-5842-9A2D-C55FF6CBA9C6}" type="slidenum">
              <a:rPr lang="es-ES_tradnl" smtClean="0"/>
              <a:pPr/>
              <a:t>‹#›</a:t>
            </a:fld>
            <a:endParaRPr lang="es-ES_tradnl"/>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Formar alumnos </a:t>
            </a:r>
            <a:br>
              <a:rPr lang="es-ES_tradnl" dirty="0" smtClean="0"/>
            </a:br>
            <a:r>
              <a:rPr lang="es-ES_tradnl" dirty="0" smtClean="0"/>
              <a:t>competentes y cultos</a:t>
            </a:r>
            <a:endParaRPr lang="es-ES_tradnl" dirty="0"/>
          </a:p>
        </p:txBody>
      </p:sp>
      <p:sp>
        <p:nvSpPr>
          <p:cNvPr id="3" name="Subtitle 2"/>
          <p:cNvSpPr>
            <a:spLocks noGrp="1"/>
          </p:cNvSpPr>
          <p:nvPr>
            <p:ph type="subTitle" idx="1"/>
          </p:nvPr>
        </p:nvSpPr>
        <p:spPr/>
        <p:txBody>
          <a:bodyPr/>
          <a:lstStyle/>
          <a:p>
            <a:r>
              <a:rPr lang="es-ES_tradnl" dirty="0" smtClean="0"/>
              <a:t>Imposición de becas,</a:t>
            </a:r>
          </a:p>
          <a:p>
            <a:r>
              <a:rPr lang="es-ES_tradnl" dirty="0" smtClean="0"/>
              <a:t>Colegio El Romeral, 17 de abril 2009</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715000"/>
          </a:xfrm>
        </p:spPr>
        <p:txBody>
          <a:bodyPr/>
          <a:lstStyle/>
          <a:p>
            <a:pPr algn="l" eaLnBrk="1" hangingPunct="1"/>
            <a:r>
              <a:rPr lang="es-ES_tradnl" altLang="ja-JP" sz="3600"/>
              <a:t>“La barbarie, en efecto, no tiene tan solo que ver con el uso incorrecto o deficiente de la lengua. Toca al corazón y la sensibilidad de la persona.”</a:t>
            </a:r>
            <a:br>
              <a:rPr lang="es-ES_tradnl" altLang="ja-JP" sz="3600"/>
            </a:br>
            <a:r>
              <a:rPr lang="es-ES_tradnl" altLang="ja-JP" sz="3600"/>
              <a:t/>
            </a:r>
            <a:br>
              <a:rPr lang="es-ES_tradnl" altLang="ja-JP" sz="3600"/>
            </a:br>
            <a:r>
              <a:rPr lang="es-ES_tradnl" altLang="ja-JP" sz="3600"/>
              <a:t>Rafael Tomás Caldera, 2008</a:t>
            </a:r>
            <a:endParaRPr lang="es-ES_tradnl"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Conclusión</a:t>
            </a:r>
            <a:endParaRPr lang="es-ES_trad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8975" y="609600"/>
            <a:ext cx="7475538" cy="1143000"/>
          </a:xfrm>
        </p:spPr>
        <p:txBody>
          <a:bodyPr/>
          <a:lstStyle/>
          <a:p>
            <a:pPr eaLnBrk="1" hangingPunct="1"/>
            <a:r>
              <a:rPr lang="es-ES_tradnl">
                <a:solidFill>
                  <a:schemeClr val="tx1"/>
                </a:solidFill>
              </a:rPr>
              <a:t>William B. Yeats (1865</a:t>
            </a:r>
            <a:r>
              <a:rPr lang="es-ES_tradnl" altLang="ja-JP">
                <a:solidFill>
                  <a:schemeClr val="tx1"/>
                </a:solidFill>
              </a:rPr>
              <a:t>-1939)</a:t>
            </a:r>
            <a:endParaRPr lang="es-ES_tradnl">
              <a:solidFill>
                <a:schemeClr val="tx1"/>
              </a:solidFill>
            </a:endParaRPr>
          </a:p>
        </p:txBody>
      </p:sp>
      <p:sp>
        <p:nvSpPr>
          <p:cNvPr id="56323" name="Rectangle 4"/>
          <p:cNvSpPr>
            <a:spLocks noGrp="1" noChangeArrowheads="1"/>
          </p:cNvSpPr>
          <p:nvPr>
            <p:ph type="body" sz="half" idx="2"/>
          </p:nvPr>
        </p:nvSpPr>
        <p:spPr>
          <a:xfrm>
            <a:off x="4651375" y="1981200"/>
            <a:ext cx="3810000" cy="4114800"/>
          </a:xfrm>
        </p:spPr>
        <p:txBody>
          <a:bodyPr/>
          <a:lstStyle/>
          <a:p>
            <a:pPr eaLnBrk="1" hangingPunct="1"/>
            <a:endParaRPr lang="es-ES_tradnl" sz="2800"/>
          </a:p>
          <a:p>
            <a:pPr eaLnBrk="1" hangingPunct="1"/>
            <a:endParaRPr lang="es-ES_tradnl" sz="2800"/>
          </a:p>
          <a:p>
            <a:pPr eaLnBrk="1" hangingPunct="1"/>
            <a:r>
              <a:rPr lang="es-ES_tradnl" sz="2800"/>
              <a:t>“Educar no es llenar un vaso, sino más bien encender un fuego”</a:t>
            </a:r>
          </a:p>
        </p:txBody>
      </p:sp>
      <p:pic>
        <p:nvPicPr>
          <p:cNvPr id="56324" name="Picture 8"/>
          <p:cNvPicPr>
            <a:picLocks noGrp="1" noChangeAspect="1" noChangeArrowheads="1"/>
          </p:cNvPicPr>
          <p:nvPr>
            <p:ph type="chart" sz="half" idx="1"/>
          </p:nvPr>
        </p:nvPicPr>
        <p:blipFill>
          <a:blip r:embed="rId3"/>
          <a:srcRect/>
          <a:stretch>
            <a:fillRect/>
          </a:stretch>
        </p:blipFill>
        <p:spPr>
          <a:xfrm>
            <a:off x="962025" y="1981200"/>
            <a:ext cx="3263900" cy="4114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8975" y="609600"/>
            <a:ext cx="7475538" cy="152400"/>
          </a:xfrm>
        </p:spPr>
        <p:txBody>
          <a:bodyPr>
            <a:normAutofit fontScale="90000"/>
          </a:bodyPr>
          <a:lstStyle/>
          <a:p>
            <a:pPr eaLnBrk="1" hangingPunct="1"/>
            <a:endParaRPr lang="es-ES_tradnl"/>
          </a:p>
        </p:txBody>
      </p:sp>
      <p:sp>
        <p:nvSpPr>
          <p:cNvPr id="18435" name="Rectangle 3"/>
          <p:cNvSpPr>
            <a:spLocks noGrp="1" noChangeArrowheads="1"/>
          </p:cNvSpPr>
          <p:nvPr>
            <p:ph type="body" idx="1"/>
          </p:nvPr>
        </p:nvSpPr>
        <p:spPr>
          <a:xfrm>
            <a:off x="688975" y="1981200"/>
            <a:ext cx="7772400" cy="4114800"/>
          </a:xfrm>
        </p:spPr>
        <p:txBody>
          <a:bodyPr/>
          <a:lstStyle/>
          <a:p>
            <a:pPr eaLnBrk="1" hangingPunct="1">
              <a:buNone/>
            </a:pPr>
            <a:r>
              <a:rPr lang="es-ES_tradnl" dirty="0" smtClean="0"/>
              <a:t>Introducci</a:t>
            </a:r>
            <a:r>
              <a:rPr lang="es-ES_tradnl" altLang="ja-JP" dirty="0" smtClean="0"/>
              <a:t>ón</a:t>
            </a:r>
          </a:p>
          <a:p>
            <a:pPr eaLnBrk="1" hangingPunct="1">
              <a:buNone/>
            </a:pPr>
            <a:r>
              <a:rPr lang="es-ES_tradnl" altLang="ja-JP" dirty="0"/>
              <a:t>1.</a:t>
            </a:r>
            <a:r>
              <a:rPr lang="es-ES_tradnl" altLang="ja-JP" dirty="0" smtClean="0"/>
              <a:t> La proeza de los padres</a:t>
            </a:r>
          </a:p>
          <a:p>
            <a:pPr eaLnBrk="1" hangingPunct="1">
              <a:buNone/>
            </a:pPr>
            <a:r>
              <a:rPr lang="es-ES_tradnl" altLang="ja-JP" dirty="0" smtClean="0"/>
              <a:t>2. El </a:t>
            </a:r>
            <a:r>
              <a:rPr lang="es-ES_tradnl" altLang="ja-JP" i="1" dirty="0" smtClean="0"/>
              <a:t>problema </a:t>
            </a:r>
            <a:r>
              <a:rPr lang="es-ES_tradnl" altLang="ja-JP" dirty="0" smtClean="0"/>
              <a:t>de la gente joven</a:t>
            </a:r>
          </a:p>
          <a:p>
            <a:pPr eaLnBrk="1" hangingPunct="1">
              <a:buNone/>
            </a:pPr>
            <a:r>
              <a:rPr lang="es-ES_tradnl" altLang="ja-JP" dirty="0"/>
              <a:t>3. Formar</a:t>
            </a:r>
            <a:r>
              <a:rPr lang="es-ES_tradnl" altLang="ja-JP" dirty="0" smtClean="0"/>
              <a:t> hijos competentes y cultos</a:t>
            </a:r>
          </a:p>
          <a:p>
            <a:pPr eaLnBrk="1" hangingPunct="1">
              <a:buNone/>
            </a:pPr>
            <a:r>
              <a:rPr lang="es-ES_tradnl" altLang="ja-JP" dirty="0" smtClean="0"/>
              <a:t>Conclusión</a:t>
            </a:r>
          </a:p>
          <a:p>
            <a:pPr eaLnBrk="1" hangingPunct="1"/>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s-ES_tradnl" altLang="ja-JP" smtClean="0"/>
              <a:t>1. La proeza de los padres </a:t>
            </a:r>
            <a:br>
              <a:rPr lang="es-ES_tradnl" altLang="ja-JP" smtClean="0"/>
            </a:br>
            <a:r>
              <a:rPr lang="es-ES_tradnl" altLang="ja-JP" smtClean="0"/>
              <a:t/>
            </a:r>
            <a:br>
              <a:rPr lang="es-ES_tradnl" altLang="ja-JP" smtClean="0"/>
            </a:br>
            <a:endParaRPr lang="es-ES_tradnl" altLang="ja-JP" dirty="0"/>
          </a:p>
        </p:txBody>
      </p:sp>
      <p:pic>
        <p:nvPicPr>
          <p:cNvPr id="8" name="Content Placeholder 7" descr="a_wmama_0421.jpg"/>
          <p:cNvPicPr>
            <a:picLocks noGrp="1" noChangeAspect="1"/>
          </p:cNvPicPr>
          <p:nvPr>
            <p:ph idx="1"/>
          </p:nvPr>
        </p:nvPicPr>
        <p:blipFill>
          <a:blip r:embed="rId3"/>
          <a:stretch>
            <a:fillRect/>
          </a:stretch>
        </p:blipFill>
        <p:spPr>
          <a:xfrm>
            <a:off x="2286000" y="2370931"/>
            <a:ext cx="4572000" cy="29845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t>
            </a:r>
            <a:r>
              <a:rPr lang="es-ES_tradnl" dirty="0" err="1" smtClean="0"/>
              <a:t>This</a:t>
            </a:r>
            <a:r>
              <a:rPr lang="es-ES_tradnl" dirty="0" smtClean="0"/>
              <a:t> </a:t>
            </a:r>
            <a:r>
              <a:rPr lang="es-ES_tradnl" dirty="0" err="1" smtClean="0"/>
              <a:t>is</a:t>
            </a:r>
            <a:r>
              <a:rPr lang="es-ES_tradnl" dirty="0" smtClean="0"/>
              <a:t> no picnic </a:t>
            </a:r>
            <a:r>
              <a:rPr lang="es-ES_tradnl" dirty="0" err="1" smtClean="0"/>
              <a:t>for</a:t>
            </a:r>
            <a:r>
              <a:rPr lang="es-ES_tradnl" dirty="0" smtClean="0"/>
              <a:t> me </a:t>
            </a:r>
            <a:r>
              <a:rPr lang="es-ES_tradnl" dirty="0" err="1" smtClean="0"/>
              <a:t>either</a:t>
            </a:r>
            <a:r>
              <a:rPr lang="es-ES_tradnl" dirty="0" smtClean="0"/>
              <a:t>”</a:t>
            </a:r>
            <a:endParaRPr lang="es-ES_tradnl"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s-ES_tradnl" dirty="0" smtClean="0"/>
              <a:t>“Sin dinero para enviarme a la </a:t>
            </a:r>
            <a:r>
              <a:rPr lang="es-ES_tradnl" i="1" dirty="0" smtClean="0"/>
              <a:t>International </a:t>
            </a:r>
            <a:r>
              <a:rPr lang="es-ES_tradnl" i="1" dirty="0" err="1" smtClean="0"/>
              <a:t>School</a:t>
            </a:r>
            <a:r>
              <a:rPr lang="es-ES_tradnl" dirty="0" smtClean="0"/>
              <a:t>, donde iban la mayor parte de los chicos extranjeros en Yakarta, me había suscrito a un curso norteamericano por correspondencia para complementar la escuela </a:t>
            </a:r>
            <a:r>
              <a:rPr lang="es-ES_tradnl" dirty="0" err="1" smtClean="0"/>
              <a:t>indonesia</a:t>
            </a:r>
            <a:r>
              <a:rPr lang="es-ES_tradnl" dirty="0" smtClean="0"/>
              <a:t>. Cinco días a la semana, venía a mi habitación a las 4 de la mañana, me hacía tomar el desayuno y me daba tres horas de clase de inglés hasta que me iba a la escuela y ella se iba a trabajar” B. </a:t>
            </a:r>
            <a:r>
              <a:rPr lang="es-ES_tradnl" dirty="0" err="1" smtClean="0"/>
              <a:t>Obama</a:t>
            </a:r>
            <a:r>
              <a:rPr lang="es-ES_tradnl" dirty="0" smtClean="0"/>
              <a:t>, </a:t>
            </a:r>
            <a:r>
              <a:rPr lang="es-ES_tradnl" i="1" dirty="0" err="1" smtClean="0"/>
              <a:t>Dreams</a:t>
            </a:r>
            <a:r>
              <a:rPr lang="es-ES_tradnl" i="1" dirty="0" smtClean="0"/>
              <a:t> </a:t>
            </a:r>
            <a:r>
              <a:rPr lang="es-ES_tradnl" i="1" dirty="0" err="1" smtClean="0"/>
              <a:t>from</a:t>
            </a:r>
            <a:r>
              <a:rPr lang="es-ES_tradnl" i="1" dirty="0" smtClean="0"/>
              <a:t> my </a:t>
            </a:r>
            <a:r>
              <a:rPr lang="es-ES_tradnl" i="1" dirty="0" err="1" smtClean="0"/>
              <a:t>father</a:t>
            </a:r>
            <a:r>
              <a:rPr lang="es-ES_tradnl" dirty="0" smtClean="0"/>
              <a:t>, </a:t>
            </a:r>
            <a:r>
              <a:rPr lang="es-ES_tradnl" dirty="0" err="1" smtClean="0"/>
              <a:t>p</a:t>
            </a:r>
            <a:r>
              <a:rPr lang="es-ES_tradnl" dirty="0" smtClean="0"/>
              <a:t>. 48.</a:t>
            </a:r>
            <a:endParaRPr lang="es-ES_trad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s-ES_tradnl" dirty="0" smtClean="0"/>
              <a:t>1</a:t>
            </a:r>
            <a:r>
              <a:rPr lang="es-ES_tradnl" dirty="0"/>
              <a:t>.</a:t>
            </a:r>
            <a:r>
              <a:rPr lang="es-ES_tradnl" dirty="0" smtClean="0"/>
              <a:t> </a:t>
            </a:r>
            <a:r>
              <a:rPr lang="es-ES_tradnl" i="1" dirty="0" smtClean="0"/>
              <a:t>El </a:t>
            </a:r>
            <a:r>
              <a:rPr lang="es-ES_tradnl" dirty="0" smtClean="0"/>
              <a:t>problema de la gente joven</a:t>
            </a:r>
            <a:endParaRPr lang="es-ES_tradnl" dirty="0"/>
          </a:p>
        </p:txBody>
      </p:sp>
      <p:pic>
        <p:nvPicPr>
          <p:cNvPr id="64517" name="Picture 5" descr="botellon-granada"/>
          <p:cNvPicPr>
            <a:picLocks noGrp="1" noChangeAspect="1" noChangeArrowheads="1"/>
          </p:cNvPicPr>
          <p:nvPr>
            <p:ph idx="1"/>
          </p:nvPr>
        </p:nvPicPr>
        <p:blipFill>
          <a:blip r:embed="rId3"/>
          <a:srcRect/>
          <a:stretch>
            <a:fillRect/>
          </a:stretch>
        </p:blipFill>
        <p:spPr>
          <a:xfrm>
            <a:off x="1509713" y="1981200"/>
            <a:ext cx="6122987"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609600"/>
            <a:ext cx="7772400" cy="6248400"/>
          </a:xfrm>
        </p:spPr>
        <p:txBody>
          <a:bodyPr/>
          <a:lstStyle/>
          <a:p>
            <a:pPr algn="just" eaLnBrk="1" hangingPunct="1"/>
            <a:r>
              <a:rPr lang="es-ES_tradnl" sz="2400" dirty="0" smtClean="0"/>
              <a:t>”(…) la amenaza más peligrosa para la vida humana es la de vivir de segunda mano, la de vivir por cuenta de nuestros padres, hijos, parientes, maestros y demás dispensadores de posibilidades ya programadas.</a:t>
            </a:r>
            <a:r>
              <a:rPr lang="es-ES_tradnl" sz="2400" dirty="0" smtClean="0"/>
              <a:t/>
            </a:r>
            <a:br>
              <a:rPr lang="es-ES_tradnl" sz="2400" dirty="0" smtClean="0"/>
            </a:br>
            <a:r>
              <a:rPr lang="es-ES_tradnl" sz="2400" dirty="0" smtClean="0"/>
              <a:t/>
            </a:r>
            <a:br>
              <a:rPr lang="es-ES_tradnl" sz="2400" dirty="0" smtClean="0"/>
            </a:br>
            <a:r>
              <a:rPr lang="es-ES_tradnl" sz="2400" dirty="0" smtClean="0"/>
              <a:t>Debemos </a:t>
            </a:r>
            <a:r>
              <a:rPr lang="es-ES_tradnl" sz="2400" dirty="0" smtClean="0"/>
              <a:t>estar precavidos acerca de lo heredado,</a:t>
            </a:r>
            <a:r>
              <a:rPr lang="es-ES_tradnl" sz="2400" dirty="0" smtClean="0"/>
              <a:t> por </a:t>
            </a:r>
            <a:r>
              <a:rPr lang="es-ES_tradnl" sz="2400" dirty="0" smtClean="0"/>
              <a:t>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a:t>
            </a:r>
            <a:r>
              <a:rPr lang="en-US" sz="2400" dirty="0" smtClean="0"/>
              <a:t>John J. McDermott</a:t>
            </a:r>
            <a:r>
              <a:rPr lang="es-ES_tradnl" sz="2400" dirty="0" smtClean="0"/>
              <a:t>, </a:t>
            </a:r>
            <a:r>
              <a:rPr lang="en-US" sz="2400" i="1" dirty="0" smtClean="0"/>
              <a:t>The Culture of Experience</a:t>
            </a:r>
            <a:r>
              <a:rPr lang="en-US" sz="2400" dirty="0" smtClean="0"/>
              <a:t>, </a:t>
            </a:r>
            <a:r>
              <a:rPr lang="en-US" sz="2400" dirty="0" err="1" smtClean="0"/>
              <a:t>p</a:t>
            </a:r>
            <a:r>
              <a:rPr lang="en-US" sz="2400" dirty="0" smtClean="0"/>
              <a:t>. 140</a:t>
            </a:r>
            <a:r>
              <a:rPr lang="es-ES_tradnl" sz="2400" dirty="0" smtClean="0"/>
              <a:t> </a:t>
            </a:r>
            <a:br>
              <a:rPr lang="es-ES_tradnl" sz="2400" dirty="0" smtClean="0"/>
            </a:br>
            <a:endParaRPr lang="es-ES_tradnl"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228600"/>
          </a:xfrm>
        </p:spPr>
        <p:txBody>
          <a:bodyPr>
            <a:normAutofit fontScale="90000"/>
          </a:bodyPr>
          <a:lstStyle/>
          <a:p>
            <a:endParaRPr lang="es-ES_tradnl" dirty="0"/>
          </a:p>
        </p:txBody>
      </p:sp>
      <p:sp>
        <p:nvSpPr>
          <p:cNvPr id="37891" name="Rectangle 3"/>
          <p:cNvSpPr>
            <a:spLocks noGrp="1" noChangeArrowheads="1"/>
          </p:cNvSpPr>
          <p:nvPr>
            <p:ph type="body" sz="half" idx="1"/>
          </p:nvPr>
        </p:nvSpPr>
        <p:spPr>
          <a:xfrm>
            <a:off x="685800" y="1981200"/>
            <a:ext cx="4114800" cy="4114800"/>
          </a:xfrm>
        </p:spPr>
        <p:txBody>
          <a:bodyPr anchor="t">
            <a:normAutofit lnSpcReduction="10000"/>
          </a:bodyPr>
          <a:lstStyle/>
          <a:p>
            <a:pPr algn="r">
              <a:lnSpc>
                <a:spcPct val="90000"/>
              </a:lnSpc>
              <a:buFontTx/>
              <a:buNone/>
            </a:pPr>
            <a:r>
              <a:rPr lang="es-ES_tradnl" dirty="0" smtClean="0"/>
              <a:t>“</a:t>
            </a:r>
            <a:r>
              <a:rPr lang="es-ES_tradnl" i="1" dirty="0" smtClean="0"/>
              <a:t>The life of </a:t>
            </a:r>
            <a:r>
              <a:rPr lang="es-ES_tradnl" i="1" dirty="0" err="1" smtClean="0"/>
              <a:t>science</a:t>
            </a:r>
            <a:r>
              <a:rPr lang="es-ES_tradnl" i="1" dirty="0" smtClean="0"/>
              <a:t> is </a:t>
            </a:r>
            <a:br>
              <a:rPr lang="es-ES_tradnl" i="1" dirty="0" smtClean="0"/>
            </a:br>
            <a:r>
              <a:rPr lang="es-ES_tradnl" i="1" dirty="0" smtClean="0"/>
              <a:t>in the </a:t>
            </a:r>
            <a:r>
              <a:rPr lang="es-ES_tradnl" i="1" dirty="0" err="1" smtClean="0"/>
              <a:t>desire</a:t>
            </a:r>
            <a:r>
              <a:rPr lang="es-ES_tradnl" i="1" dirty="0" smtClean="0"/>
              <a:t> </a:t>
            </a:r>
            <a:r>
              <a:rPr lang="es-ES_tradnl" i="1" dirty="0" err="1" smtClean="0"/>
              <a:t>to</a:t>
            </a:r>
            <a:r>
              <a:rPr lang="es-ES_tradnl" i="1" dirty="0" smtClean="0"/>
              <a:t> </a:t>
            </a:r>
            <a:r>
              <a:rPr lang="es-ES_tradnl" i="1" dirty="0" err="1" smtClean="0"/>
              <a:t>learn</a:t>
            </a:r>
            <a:r>
              <a:rPr lang="es-ES_tradnl" dirty="0" smtClean="0"/>
              <a:t>”.</a:t>
            </a:r>
          </a:p>
          <a:p>
            <a:pPr algn="r">
              <a:lnSpc>
                <a:spcPct val="90000"/>
              </a:lnSpc>
              <a:buNone/>
            </a:pPr>
            <a:r>
              <a:rPr lang="es-ES_tradnl" dirty="0" smtClean="0"/>
              <a:t>“La vida de la ciencia está</a:t>
            </a:r>
            <a:r>
              <a:rPr lang="es-ES_tradnl" dirty="0"/>
              <a:t> </a:t>
            </a:r>
            <a:r>
              <a:rPr lang="es-ES_tradnl" dirty="0" smtClean="0"/>
              <a:t>en el ansia de aprender”</a:t>
            </a:r>
            <a:br>
              <a:rPr lang="es-ES_tradnl" dirty="0" smtClean="0"/>
            </a:br>
            <a:endParaRPr lang="es-ES_tradnl" dirty="0" smtClean="0"/>
          </a:p>
          <a:p>
            <a:pPr algn="r">
              <a:lnSpc>
                <a:spcPct val="90000"/>
              </a:lnSpc>
              <a:buNone/>
            </a:pPr>
            <a:r>
              <a:rPr lang="es-ES_tradnl" dirty="0" smtClean="0"/>
              <a:t>C. S. Peirce, </a:t>
            </a:r>
            <a:br>
              <a:rPr lang="es-ES_tradnl" dirty="0" smtClean="0"/>
            </a:br>
            <a:r>
              <a:rPr lang="es-ES_tradnl" i="1" dirty="0" smtClean="0"/>
              <a:t>CP</a:t>
            </a:r>
            <a:r>
              <a:rPr lang="es-ES_tradnl" dirty="0" smtClean="0"/>
              <a:t> 1.235, </a:t>
            </a:r>
            <a:r>
              <a:rPr lang="es-ES_tradnl" dirty="0" err="1" smtClean="0"/>
              <a:t>c</a:t>
            </a:r>
            <a:r>
              <a:rPr lang="es-ES_tradnl" dirty="0" smtClean="0"/>
              <a:t>.1902</a:t>
            </a:r>
            <a:endParaRPr lang="es-ES_tradnl" dirty="0"/>
          </a:p>
        </p:txBody>
      </p:sp>
      <p:pic>
        <p:nvPicPr>
          <p:cNvPr id="37894" name="Picture 6" descr="theb3558"/>
          <p:cNvPicPr>
            <a:picLocks noGrp="1" noChangeAspect="1" noChangeArrowheads="1"/>
          </p:cNvPicPr>
          <p:nvPr>
            <p:ph sz="half" idx="2"/>
          </p:nvPr>
        </p:nvPicPr>
        <p:blipFill>
          <a:blip r:embed="rId3"/>
          <a:srcRect/>
          <a:stretch>
            <a:fillRect/>
          </a:stretch>
        </p:blipFill>
        <p:spPr>
          <a:xfrm>
            <a:off x="5210175" y="1981200"/>
            <a:ext cx="2686050" cy="4114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5211762"/>
          </a:xfrm>
        </p:spPr>
        <p:txBody>
          <a:bodyPr anchor="t">
            <a:normAutofit/>
          </a:bodyPr>
          <a:lstStyle/>
          <a:p>
            <a:pPr algn="l" eaLnBrk="1" hangingPunct="1"/>
            <a:r>
              <a:rPr lang="es-ES_tradnl" altLang="ja-JP" sz="3600" dirty="0"/>
              <a:t>3. Formar</a:t>
            </a:r>
            <a:r>
              <a:rPr lang="es-ES_tradnl" altLang="ja-JP" sz="3600" dirty="0" smtClean="0"/>
              <a:t> hijos competentes y cultos</a:t>
            </a:r>
            <a:br>
              <a:rPr lang="es-ES_tradnl" altLang="ja-JP" sz="3600" dirty="0" smtClean="0"/>
            </a:br>
            <a:r>
              <a:rPr lang="es-ES_tradnl" altLang="ja-JP" sz="3600" dirty="0" smtClean="0"/>
              <a:t/>
            </a:r>
            <a:br>
              <a:rPr lang="es-ES_tradnl" altLang="ja-JP" sz="3600" dirty="0" smtClean="0"/>
            </a:br>
            <a:r>
              <a:rPr lang="es-ES_tradnl" altLang="ja-JP" sz="3600" dirty="0" smtClean="0"/>
              <a:t>Enseñar a </a:t>
            </a:r>
            <a:r>
              <a:rPr lang="es-ES_tradnl" altLang="ja-JP" sz="3600" dirty="0" smtClean="0"/>
              <a:t>pensar,  </a:t>
            </a:r>
            <a:r>
              <a:rPr lang="es-ES_tradnl" altLang="ja-JP" sz="3600" dirty="0" smtClean="0"/>
              <a:t/>
            </a:r>
            <a:br>
              <a:rPr lang="es-ES_tradnl" altLang="ja-JP" sz="3600" dirty="0" smtClean="0"/>
            </a:br>
            <a:r>
              <a:rPr lang="es-ES_tradnl" altLang="ja-JP" sz="3600" dirty="0" smtClean="0"/>
              <a:t>	</a:t>
            </a:r>
            <a:r>
              <a:rPr lang="es-ES_tradnl" altLang="ja-JP" sz="3600" dirty="0" err="1" smtClean="0"/>
              <a:t>—</a:t>
            </a:r>
            <a:r>
              <a:rPr lang="es-ES_tradnl" altLang="ja-JP" sz="3600" dirty="0" smtClean="0"/>
              <a:t> a expresarse, </a:t>
            </a:r>
            <a:br>
              <a:rPr lang="es-ES_tradnl" altLang="ja-JP" sz="3600" dirty="0" smtClean="0"/>
            </a:br>
            <a:r>
              <a:rPr lang="es-ES_tradnl" altLang="ja-JP" sz="3600" dirty="0" smtClean="0"/>
              <a:t>	</a:t>
            </a:r>
            <a:r>
              <a:rPr lang="es-ES_tradnl" altLang="ja-JP" sz="3600" dirty="0" err="1" smtClean="0"/>
              <a:t>—</a:t>
            </a:r>
            <a:r>
              <a:rPr lang="es-ES_tradnl" altLang="ja-JP" sz="3600" dirty="0" smtClean="0"/>
              <a:t> a escuchar, </a:t>
            </a:r>
            <a:br>
              <a:rPr lang="es-ES_tradnl" altLang="ja-JP" sz="3600" dirty="0" smtClean="0"/>
            </a:br>
            <a:r>
              <a:rPr lang="es-ES_tradnl" altLang="ja-JP" sz="3600" dirty="0" smtClean="0"/>
              <a:t>	</a:t>
            </a:r>
            <a:r>
              <a:rPr lang="es-ES_tradnl" altLang="ja-JP" sz="3600" dirty="0" err="1" smtClean="0"/>
              <a:t>—</a:t>
            </a:r>
            <a:r>
              <a:rPr lang="es-ES_tradnl" altLang="ja-JP" sz="3600" dirty="0" smtClean="0"/>
              <a:t> a trabajar con otros, </a:t>
            </a:r>
            <a:br>
              <a:rPr lang="es-ES_tradnl" altLang="ja-JP" sz="3600" dirty="0" smtClean="0"/>
            </a:br>
            <a:r>
              <a:rPr lang="es-ES_tradnl" altLang="ja-JP" sz="3600" dirty="0" smtClean="0"/>
              <a:t>	</a:t>
            </a:r>
            <a:r>
              <a:rPr lang="es-ES_tradnl" altLang="ja-JP" sz="3600" dirty="0" err="1" smtClean="0"/>
              <a:t>—</a:t>
            </a:r>
            <a:r>
              <a:rPr lang="es-ES_tradnl" altLang="ja-JP" sz="3600" dirty="0" smtClean="0"/>
              <a:t> a querer, a pedir perdón </a:t>
            </a:r>
            <a:endParaRPr lang="es-ES_tradnl" altLang="ja-JP"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6019800"/>
          </a:xfrm>
        </p:spPr>
        <p:txBody>
          <a:bodyPr/>
          <a:lstStyle/>
          <a:p>
            <a:pPr algn="l" eaLnBrk="1" hangingPunct="1"/>
            <a:r>
              <a:rPr lang="es-ES_tradnl" altLang="ja-JP" sz="3600"/>
              <a:t>“Quien no sabe expresarse bien, no puede pensar bien”</a:t>
            </a:r>
            <a:br>
              <a:rPr lang="es-ES_tradnl" altLang="ja-JP" sz="3600"/>
            </a:br>
            <a:r>
              <a:rPr lang="es-ES_tradnl" altLang="ja-JP" sz="3600"/>
              <a:t/>
            </a:r>
            <a:br>
              <a:rPr lang="es-ES_tradnl" altLang="ja-JP" sz="3600"/>
            </a:br>
            <a:r>
              <a:rPr lang="es-ES_tradnl" altLang="ja-JP" sz="3600"/>
              <a:t>Arturo Uslar Pietri, 1974</a:t>
            </a:r>
            <a:endParaRPr lang="es-ES_tradnl" altLang="ja-JP"/>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475</Words>
  <Application>Microsoft Macintosh PowerPoint</Application>
  <PresentationFormat>On-screen Show (4:3)</PresentationFormat>
  <Paragraphs>32</Paragraphs>
  <Slides>12</Slides>
  <Notes>8</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Formar alumnos  competentes y cultos</vt:lpstr>
      <vt:lpstr>Slide 2</vt:lpstr>
      <vt:lpstr>1. La proeza de los padres   </vt:lpstr>
      <vt:lpstr>“This is no picnic for me either”</vt:lpstr>
      <vt:lpstr>1. El problema de la gente joven</vt:lpstr>
      <vt:lpstr>”(…) la amenaza más peligrosa para la vida humana es la de vivir de segunda mano, la de vivir por cuenta de nuestros padres, hijos, parientes, maestros y demás dispensadores de posibilidades ya programadas.  Debemos estar precavidos acerca de lo heredado, por 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John J. McDermott, The Culture of Experience, p. 140  </vt:lpstr>
      <vt:lpstr>Slide 7</vt:lpstr>
      <vt:lpstr>3. Formar hijos competentes y cultos  Enseñar a pensar,    — a expresarse,   — a escuchar,   — a trabajar con otros,   — a querer, a pedir perdón </vt:lpstr>
      <vt:lpstr>“Quien no sabe expresarse bien, no puede pensar bien”  Arturo Uslar Pietri, 1974</vt:lpstr>
      <vt:lpstr>“La barbarie, en efecto, no tiene tan solo que ver con el uso incorrecto o deficiente de la lengua. Toca al corazón y la sensibilidad de la persona.”  Rafael Tomás Caldera, 2008</vt:lpstr>
      <vt:lpstr>Conclusión</vt:lpstr>
      <vt:lpstr>William B. Yeats (1865-1939)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Formar alumnos  competentes y cultos</dc:title>
  <dc:creator>g4</dc:creator>
  <cp:lastModifiedBy>g4</cp:lastModifiedBy>
  <cp:revision>12</cp:revision>
  <dcterms:created xsi:type="dcterms:W3CDTF">2009-04-08T14:58:56Z</dcterms:created>
  <dcterms:modified xsi:type="dcterms:W3CDTF">2009-04-08T15:07:41Z</dcterms:modified>
</cp:coreProperties>
</file>