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layout2.xml" ContentType="application/vnd.openxmlformats-officedocument.drawingml.diagram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diagrams/data1.xml" ContentType="application/vnd.openxmlformats-officedocument.drawingml.diagramData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sldIdLst>
    <p:sldId id="257" r:id="rId2"/>
    <p:sldId id="259" r:id="rId3"/>
    <p:sldId id="260" r:id="rId4"/>
    <p:sldId id="258" r:id="rId5"/>
    <p:sldId id="261" r:id="rId6"/>
    <p:sldId id="262" r:id="rId7"/>
    <p:sldId id="263" r:id="rId8"/>
    <p:sldId id="275" r:id="rId9"/>
    <p:sldId id="267" r:id="rId10"/>
    <p:sldId id="276" r:id="rId11"/>
    <p:sldId id="268" r:id="rId12"/>
    <p:sldId id="269" r:id="rId13"/>
    <p:sldId id="270" r:id="rId14"/>
    <p:sldId id="271" r:id="rId15"/>
    <p:sldId id="272" r:id="rId16"/>
    <p:sldId id="264" r:id="rId17"/>
    <p:sldId id="273" r:id="rId18"/>
    <p:sldId id="274" r:id="rId19"/>
    <p:sldId id="266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 autoAdjust="0"/>
    <p:restoredTop sz="94667" autoAdjust="0"/>
  </p:normalViewPr>
  <p:slideViewPr>
    <p:cSldViewPr>
      <p:cViewPr varScale="1">
        <p:scale>
          <a:sx n="121" d="100"/>
          <a:sy n="121" d="100"/>
        </p:scale>
        <p:origin x="-5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F161A0-469A-4F3D-866D-0A7BCF590F5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D16ACA8-87D7-4B04-85E1-F26F1F042960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ES" sz="3300" i="1" dirty="0" smtClean="0"/>
            <a:t>Escrivo como hablo…</a:t>
          </a:r>
        </a:p>
      </dgm:t>
    </dgm:pt>
    <dgm:pt modelId="{775B1A13-C0B0-46EE-83A0-69AB5DC14894}" type="parTrans" cxnId="{B606BABC-9D0A-46E3-B4CA-7AE4B8146C4A}">
      <dgm:prSet/>
      <dgm:spPr/>
      <dgm:t>
        <a:bodyPr/>
        <a:lstStyle/>
        <a:p>
          <a:endParaRPr lang="es-ES"/>
        </a:p>
      </dgm:t>
    </dgm:pt>
    <dgm:pt modelId="{2F4141F2-0E43-4501-B912-CE2E656653E3}" type="sibTrans" cxnId="{B606BABC-9D0A-46E3-B4CA-7AE4B8146C4A}">
      <dgm:prSet/>
      <dgm:spPr/>
      <dgm:t>
        <a:bodyPr/>
        <a:lstStyle/>
        <a:p>
          <a:endParaRPr lang="es-ES"/>
        </a:p>
      </dgm:t>
    </dgm:pt>
    <dgm:pt modelId="{A2B7A629-185A-4BA1-9B95-CD0C7B115B70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dirty="0" smtClean="0"/>
            <a:t>Es un ideal estético del Renacimiento:</a:t>
          </a:r>
        </a:p>
        <a:p>
          <a:r>
            <a:rPr lang="es-ES" sz="2000" dirty="0" smtClean="0"/>
            <a:t> </a:t>
          </a:r>
          <a:r>
            <a:rPr lang="es-ES" sz="2000" b="1" u="sng" dirty="0" smtClean="0"/>
            <a:t>naturalidad</a:t>
          </a:r>
          <a:r>
            <a:rPr lang="es-ES" sz="2000" dirty="0" smtClean="0"/>
            <a:t>, espontaneidad, </a:t>
          </a:r>
          <a:r>
            <a:rPr lang="es-ES" sz="2000" b="1" u="sng" dirty="0" smtClean="0"/>
            <a:t>ausencia de afectación</a:t>
          </a:r>
          <a:r>
            <a:rPr lang="es-ES" sz="2000" dirty="0" smtClean="0"/>
            <a:t>, de artificio. </a:t>
          </a:r>
          <a:endParaRPr lang="es-ES" sz="2000" dirty="0"/>
        </a:p>
      </dgm:t>
    </dgm:pt>
    <dgm:pt modelId="{F55E6AD0-A928-4D7D-8930-53D2BA42B37C}" type="parTrans" cxnId="{7414013A-0C81-4C5F-ABE7-74D324196E4B}">
      <dgm:prSet/>
      <dgm:spPr/>
      <dgm:t>
        <a:bodyPr/>
        <a:lstStyle/>
        <a:p>
          <a:endParaRPr lang="es-ES"/>
        </a:p>
      </dgm:t>
    </dgm:pt>
    <dgm:pt modelId="{F6AC65DD-CD27-42E5-845A-4682C5278FE7}" type="sibTrans" cxnId="{7414013A-0C81-4C5F-ABE7-74D324196E4B}">
      <dgm:prSet/>
      <dgm:spPr/>
      <dgm:t>
        <a:bodyPr/>
        <a:lstStyle/>
        <a:p>
          <a:endParaRPr lang="es-ES"/>
        </a:p>
      </dgm:t>
    </dgm:pt>
    <dgm:pt modelId="{1A5C9B2C-A2FC-4F04-88FD-3EB53932F0B3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dirty="0" smtClean="0"/>
            <a:t>No puede ni debe ser entendida literalmente. </a:t>
          </a:r>
          <a:endParaRPr lang="es-ES" sz="2000" dirty="0"/>
        </a:p>
      </dgm:t>
    </dgm:pt>
    <dgm:pt modelId="{7B2089CA-829F-4E15-ACA3-A11C6FDD5DC2}" type="parTrans" cxnId="{BECC05A5-FF5A-4F47-BFA3-FE9F2E5DE7CD}">
      <dgm:prSet/>
      <dgm:spPr/>
      <dgm:t>
        <a:bodyPr/>
        <a:lstStyle/>
        <a:p>
          <a:endParaRPr lang="es-ES"/>
        </a:p>
      </dgm:t>
    </dgm:pt>
    <dgm:pt modelId="{CD9DFF65-AB5A-4388-8814-9CB151B795B3}" type="sibTrans" cxnId="{BECC05A5-FF5A-4F47-BFA3-FE9F2E5DE7CD}">
      <dgm:prSet/>
      <dgm:spPr/>
      <dgm:t>
        <a:bodyPr/>
        <a:lstStyle/>
        <a:p>
          <a:endParaRPr lang="es-ES"/>
        </a:p>
      </dgm:t>
    </dgm:pt>
    <dgm:pt modelId="{897E0BEF-A460-46BB-B0FF-697344A3E84D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400" dirty="0" smtClean="0"/>
            <a:t>Es uno de los problemas más graves de las producciones escritas de los alumnos de secundaria.  </a:t>
          </a:r>
          <a:endParaRPr lang="es-ES" sz="2400" dirty="0"/>
        </a:p>
      </dgm:t>
    </dgm:pt>
    <dgm:pt modelId="{79816EF3-BCC1-4DA5-983F-32B8570669D3}" type="parTrans" cxnId="{6BB6CEE9-2847-4FF4-AA06-7E674AF006E4}">
      <dgm:prSet/>
      <dgm:spPr/>
      <dgm:t>
        <a:bodyPr/>
        <a:lstStyle/>
        <a:p>
          <a:endParaRPr lang="es-ES"/>
        </a:p>
      </dgm:t>
    </dgm:pt>
    <dgm:pt modelId="{ECCB6703-C862-48E0-A505-8A5D8BE5E44D}" type="sibTrans" cxnId="{6BB6CEE9-2847-4FF4-AA06-7E674AF006E4}">
      <dgm:prSet/>
      <dgm:spPr/>
      <dgm:t>
        <a:bodyPr/>
        <a:lstStyle/>
        <a:p>
          <a:endParaRPr lang="es-ES"/>
        </a:p>
      </dgm:t>
    </dgm:pt>
    <dgm:pt modelId="{FDD34254-7732-45D1-A8FD-DB5221AD322F}" type="pres">
      <dgm:prSet presAssocID="{14F161A0-469A-4F3D-866D-0A7BCF590F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E54B99-175A-428D-9128-7673F3636584}" type="pres">
      <dgm:prSet presAssocID="{0D16ACA8-87D7-4B04-85E1-F26F1F042960}" presName="hierRoot1" presStyleCnt="0">
        <dgm:presLayoutVars>
          <dgm:hierBranch val="init"/>
        </dgm:presLayoutVars>
      </dgm:prSet>
      <dgm:spPr/>
    </dgm:pt>
    <dgm:pt modelId="{470D23BD-0549-4569-AC9A-826F3705EAE4}" type="pres">
      <dgm:prSet presAssocID="{0D16ACA8-87D7-4B04-85E1-F26F1F042960}" presName="rootComposite1" presStyleCnt="0"/>
      <dgm:spPr/>
    </dgm:pt>
    <dgm:pt modelId="{E4772667-6D53-4BEA-B291-0C75AC6590D0}" type="pres">
      <dgm:prSet presAssocID="{0D16ACA8-87D7-4B04-85E1-F26F1F042960}" presName="rootText1" presStyleLbl="node0" presStyleIdx="0" presStyleCnt="1" custScaleX="329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C35A1E-5DB1-4BEB-B007-1C9CA6B4DE78}" type="pres">
      <dgm:prSet presAssocID="{0D16ACA8-87D7-4B04-85E1-F26F1F0429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F26863-E249-4735-8FE6-4C6D49CA2070}" type="pres">
      <dgm:prSet presAssocID="{0D16ACA8-87D7-4B04-85E1-F26F1F042960}" presName="hierChild2" presStyleCnt="0"/>
      <dgm:spPr/>
    </dgm:pt>
    <dgm:pt modelId="{BD9288E4-C518-49F3-8AF5-58856D6637D9}" type="pres">
      <dgm:prSet presAssocID="{F55E6AD0-A928-4D7D-8930-53D2BA42B37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C36AF53-5A27-46E8-8CE5-8CE8DAF37B1B}" type="pres">
      <dgm:prSet presAssocID="{A2B7A629-185A-4BA1-9B95-CD0C7B115B70}" presName="hierRoot2" presStyleCnt="0">
        <dgm:presLayoutVars>
          <dgm:hierBranch val="init"/>
        </dgm:presLayoutVars>
      </dgm:prSet>
      <dgm:spPr/>
    </dgm:pt>
    <dgm:pt modelId="{A02DB4A0-EA68-4C8E-A747-2022500CF0D3}" type="pres">
      <dgm:prSet presAssocID="{A2B7A629-185A-4BA1-9B95-CD0C7B115B70}" presName="rootComposite" presStyleCnt="0"/>
      <dgm:spPr/>
    </dgm:pt>
    <dgm:pt modelId="{5BD7C7A2-9A30-45C8-B4F6-3CD24C265797}" type="pres">
      <dgm:prSet presAssocID="{A2B7A629-185A-4BA1-9B95-CD0C7B115B70}" presName="rootText" presStyleLbl="node2" presStyleIdx="0" presStyleCnt="3" custScaleY="319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C7FDF-48AE-4C40-9F5B-79B5C5233F2C}" type="pres">
      <dgm:prSet presAssocID="{A2B7A629-185A-4BA1-9B95-CD0C7B115B70}" presName="rootConnector" presStyleLbl="node2" presStyleIdx="0" presStyleCnt="3"/>
      <dgm:spPr/>
      <dgm:t>
        <a:bodyPr/>
        <a:lstStyle/>
        <a:p>
          <a:endParaRPr lang="es-ES"/>
        </a:p>
      </dgm:t>
    </dgm:pt>
    <dgm:pt modelId="{22713526-089B-482C-897F-7C29B620B55F}" type="pres">
      <dgm:prSet presAssocID="{A2B7A629-185A-4BA1-9B95-CD0C7B115B70}" presName="hierChild4" presStyleCnt="0"/>
      <dgm:spPr/>
    </dgm:pt>
    <dgm:pt modelId="{4C8AA630-18C4-4356-8769-E956CFCE7EDB}" type="pres">
      <dgm:prSet presAssocID="{A2B7A629-185A-4BA1-9B95-CD0C7B115B70}" presName="hierChild5" presStyleCnt="0"/>
      <dgm:spPr/>
    </dgm:pt>
    <dgm:pt modelId="{058711C5-48BA-4EA0-8058-48B9F832B087}" type="pres">
      <dgm:prSet presAssocID="{7B2089CA-829F-4E15-ACA3-A11C6FDD5DC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2C8DCB9-7805-4A99-82C9-7CF94F0EAE1E}" type="pres">
      <dgm:prSet presAssocID="{1A5C9B2C-A2FC-4F04-88FD-3EB53932F0B3}" presName="hierRoot2" presStyleCnt="0">
        <dgm:presLayoutVars>
          <dgm:hierBranch val="init"/>
        </dgm:presLayoutVars>
      </dgm:prSet>
      <dgm:spPr/>
    </dgm:pt>
    <dgm:pt modelId="{54FBD364-565E-450E-9B71-43A5B25E62EA}" type="pres">
      <dgm:prSet presAssocID="{1A5C9B2C-A2FC-4F04-88FD-3EB53932F0B3}" presName="rootComposite" presStyleCnt="0"/>
      <dgm:spPr/>
    </dgm:pt>
    <dgm:pt modelId="{7846E316-A14A-471D-BBDA-F40777CE36F5}" type="pres">
      <dgm:prSet presAssocID="{1A5C9B2C-A2FC-4F04-88FD-3EB53932F0B3}" presName="rootText" presStyleLbl="node2" presStyleIdx="1" presStyleCnt="3" custScaleY="148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6D311E-9411-4D6B-AAC7-4712513FC8A5}" type="pres">
      <dgm:prSet presAssocID="{1A5C9B2C-A2FC-4F04-88FD-3EB53932F0B3}" presName="rootConnector" presStyleLbl="node2" presStyleIdx="1" presStyleCnt="3"/>
      <dgm:spPr/>
      <dgm:t>
        <a:bodyPr/>
        <a:lstStyle/>
        <a:p>
          <a:endParaRPr lang="es-ES"/>
        </a:p>
      </dgm:t>
    </dgm:pt>
    <dgm:pt modelId="{9F42F163-8133-4889-85E5-24029CE283BC}" type="pres">
      <dgm:prSet presAssocID="{1A5C9B2C-A2FC-4F04-88FD-3EB53932F0B3}" presName="hierChild4" presStyleCnt="0"/>
      <dgm:spPr/>
    </dgm:pt>
    <dgm:pt modelId="{F405ECCA-E174-42FB-A0FF-0B8120071BBD}" type="pres">
      <dgm:prSet presAssocID="{1A5C9B2C-A2FC-4F04-88FD-3EB53932F0B3}" presName="hierChild5" presStyleCnt="0"/>
      <dgm:spPr/>
    </dgm:pt>
    <dgm:pt modelId="{30C5DB57-149C-4C86-BC94-589F609462FB}" type="pres">
      <dgm:prSet presAssocID="{79816EF3-BCC1-4DA5-983F-32B8570669D3}" presName="Name37" presStyleLbl="parChTrans1D2" presStyleIdx="2" presStyleCnt="3"/>
      <dgm:spPr/>
      <dgm:t>
        <a:bodyPr/>
        <a:lstStyle/>
        <a:p>
          <a:endParaRPr lang="es-ES"/>
        </a:p>
      </dgm:t>
    </dgm:pt>
    <dgm:pt modelId="{A2FC3FBA-7650-47F9-A62E-D0CB4097FF46}" type="pres">
      <dgm:prSet presAssocID="{897E0BEF-A460-46BB-B0FF-697344A3E84D}" presName="hierRoot2" presStyleCnt="0">
        <dgm:presLayoutVars>
          <dgm:hierBranch val="init"/>
        </dgm:presLayoutVars>
      </dgm:prSet>
      <dgm:spPr/>
    </dgm:pt>
    <dgm:pt modelId="{291FFC80-DEC4-4F4F-8B21-22EAA86B4DA1}" type="pres">
      <dgm:prSet presAssocID="{897E0BEF-A460-46BB-B0FF-697344A3E84D}" presName="rootComposite" presStyleCnt="0"/>
      <dgm:spPr/>
    </dgm:pt>
    <dgm:pt modelId="{64BEA7E2-E925-4675-A3AB-816D61E62854}" type="pres">
      <dgm:prSet presAssocID="{897E0BEF-A460-46BB-B0FF-697344A3E84D}" presName="rootText" presStyleLbl="node2" presStyleIdx="2" presStyleCnt="3" custScaleY="3619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8086C0-022E-4040-93C7-EEA8A0418C92}" type="pres">
      <dgm:prSet presAssocID="{897E0BEF-A460-46BB-B0FF-697344A3E84D}" presName="rootConnector" presStyleLbl="node2" presStyleIdx="2" presStyleCnt="3"/>
      <dgm:spPr/>
      <dgm:t>
        <a:bodyPr/>
        <a:lstStyle/>
        <a:p>
          <a:endParaRPr lang="es-ES"/>
        </a:p>
      </dgm:t>
    </dgm:pt>
    <dgm:pt modelId="{37199002-13BC-4DD1-9E5C-8C6B2475B3A5}" type="pres">
      <dgm:prSet presAssocID="{897E0BEF-A460-46BB-B0FF-697344A3E84D}" presName="hierChild4" presStyleCnt="0"/>
      <dgm:spPr/>
    </dgm:pt>
    <dgm:pt modelId="{9350CA57-9C23-42A6-A75D-5FFF7BD64A43}" type="pres">
      <dgm:prSet presAssocID="{897E0BEF-A460-46BB-B0FF-697344A3E84D}" presName="hierChild5" presStyleCnt="0"/>
      <dgm:spPr/>
    </dgm:pt>
    <dgm:pt modelId="{79ADF717-BA17-4CDB-837A-87AAF0E83A8B}" type="pres">
      <dgm:prSet presAssocID="{0D16ACA8-87D7-4B04-85E1-F26F1F042960}" presName="hierChild3" presStyleCnt="0"/>
      <dgm:spPr/>
    </dgm:pt>
  </dgm:ptLst>
  <dgm:cxnLst>
    <dgm:cxn modelId="{57FFAE44-F192-4FB2-B3A2-6D916C8D0132}" type="presOf" srcId="{0D16ACA8-87D7-4B04-85E1-F26F1F042960}" destId="{3DC35A1E-5DB1-4BEB-B007-1C9CA6B4DE78}" srcOrd="1" destOrd="0" presId="urn:microsoft.com/office/officeart/2005/8/layout/orgChart1"/>
    <dgm:cxn modelId="{EE2B06CD-CFF6-43BF-9191-BB85D978799B}" type="presOf" srcId="{A2B7A629-185A-4BA1-9B95-CD0C7B115B70}" destId="{5BD7C7A2-9A30-45C8-B4F6-3CD24C265797}" srcOrd="0" destOrd="0" presId="urn:microsoft.com/office/officeart/2005/8/layout/orgChart1"/>
    <dgm:cxn modelId="{846D9943-A275-47DA-974B-08A773EE2FCA}" type="presOf" srcId="{897E0BEF-A460-46BB-B0FF-697344A3E84D}" destId="{64BEA7E2-E925-4675-A3AB-816D61E62854}" srcOrd="0" destOrd="0" presId="urn:microsoft.com/office/officeart/2005/8/layout/orgChart1"/>
    <dgm:cxn modelId="{0272E3AB-5EE9-4880-BDD9-B2FD26D69AC4}" type="presOf" srcId="{14F161A0-469A-4F3D-866D-0A7BCF590F52}" destId="{FDD34254-7732-45D1-A8FD-DB5221AD322F}" srcOrd="0" destOrd="0" presId="urn:microsoft.com/office/officeart/2005/8/layout/orgChart1"/>
    <dgm:cxn modelId="{EAE76E21-3AE9-4049-9777-D36804BABC2F}" type="presOf" srcId="{F55E6AD0-A928-4D7D-8930-53D2BA42B37C}" destId="{BD9288E4-C518-49F3-8AF5-58856D6637D9}" srcOrd="0" destOrd="0" presId="urn:microsoft.com/office/officeart/2005/8/layout/orgChart1"/>
    <dgm:cxn modelId="{D1DEADAE-E566-4D89-94F1-7A9D13C233E1}" type="presOf" srcId="{0D16ACA8-87D7-4B04-85E1-F26F1F042960}" destId="{E4772667-6D53-4BEA-B291-0C75AC6590D0}" srcOrd="0" destOrd="0" presId="urn:microsoft.com/office/officeart/2005/8/layout/orgChart1"/>
    <dgm:cxn modelId="{4DB81D1C-F0DD-49F7-ACCF-07D01767335A}" type="presOf" srcId="{A2B7A629-185A-4BA1-9B95-CD0C7B115B70}" destId="{059C7FDF-48AE-4C40-9F5B-79B5C5233F2C}" srcOrd="1" destOrd="0" presId="urn:microsoft.com/office/officeart/2005/8/layout/orgChart1"/>
    <dgm:cxn modelId="{6BB6CEE9-2847-4FF4-AA06-7E674AF006E4}" srcId="{0D16ACA8-87D7-4B04-85E1-F26F1F042960}" destId="{897E0BEF-A460-46BB-B0FF-697344A3E84D}" srcOrd="2" destOrd="0" parTransId="{79816EF3-BCC1-4DA5-983F-32B8570669D3}" sibTransId="{ECCB6703-C862-48E0-A505-8A5D8BE5E44D}"/>
    <dgm:cxn modelId="{B606BABC-9D0A-46E3-B4CA-7AE4B8146C4A}" srcId="{14F161A0-469A-4F3D-866D-0A7BCF590F52}" destId="{0D16ACA8-87D7-4B04-85E1-F26F1F042960}" srcOrd="0" destOrd="0" parTransId="{775B1A13-C0B0-46EE-83A0-69AB5DC14894}" sibTransId="{2F4141F2-0E43-4501-B912-CE2E656653E3}"/>
    <dgm:cxn modelId="{7414013A-0C81-4C5F-ABE7-74D324196E4B}" srcId="{0D16ACA8-87D7-4B04-85E1-F26F1F042960}" destId="{A2B7A629-185A-4BA1-9B95-CD0C7B115B70}" srcOrd="0" destOrd="0" parTransId="{F55E6AD0-A928-4D7D-8930-53D2BA42B37C}" sibTransId="{F6AC65DD-CD27-42E5-845A-4682C5278FE7}"/>
    <dgm:cxn modelId="{F4A5DFC3-057D-4301-94DD-584BC9531B10}" type="presOf" srcId="{79816EF3-BCC1-4DA5-983F-32B8570669D3}" destId="{30C5DB57-149C-4C86-BC94-589F609462FB}" srcOrd="0" destOrd="0" presId="urn:microsoft.com/office/officeart/2005/8/layout/orgChart1"/>
    <dgm:cxn modelId="{0C6AF003-549F-4DD6-8C24-4EAB46A994BB}" type="presOf" srcId="{7B2089CA-829F-4E15-ACA3-A11C6FDD5DC2}" destId="{058711C5-48BA-4EA0-8058-48B9F832B087}" srcOrd="0" destOrd="0" presId="urn:microsoft.com/office/officeart/2005/8/layout/orgChart1"/>
    <dgm:cxn modelId="{40C1C622-AEA9-45F9-88BE-8A6F4DB7E7C3}" type="presOf" srcId="{1A5C9B2C-A2FC-4F04-88FD-3EB53932F0B3}" destId="{746D311E-9411-4D6B-AAC7-4712513FC8A5}" srcOrd="1" destOrd="0" presId="urn:microsoft.com/office/officeart/2005/8/layout/orgChart1"/>
    <dgm:cxn modelId="{57187388-FC4C-4E19-A1D7-0224CF2B9B00}" type="presOf" srcId="{1A5C9B2C-A2FC-4F04-88FD-3EB53932F0B3}" destId="{7846E316-A14A-471D-BBDA-F40777CE36F5}" srcOrd="0" destOrd="0" presId="urn:microsoft.com/office/officeart/2005/8/layout/orgChart1"/>
    <dgm:cxn modelId="{B083E02E-55EB-4EDC-AF61-4669C171B74D}" type="presOf" srcId="{897E0BEF-A460-46BB-B0FF-697344A3E84D}" destId="{CD8086C0-022E-4040-93C7-EEA8A0418C92}" srcOrd="1" destOrd="0" presId="urn:microsoft.com/office/officeart/2005/8/layout/orgChart1"/>
    <dgm:cxn modelId="{BECC05A5-FF5A-4F47-BFA3-FE9F2E5DE7CD}" srcId="{0D16ACA8-87D7-4B04-85E1-F26F1F042960}" destId="{1A5C9B2C-A2FC-4F04-88FD-3EB53932F0B3}" srcOrd="1" destOrd="0" parTransId="{7B2089CA-829F-4E15-ACA3-A11C6FDD5DC2}" sibTransId="{CD9DFF65-AB5A-4388-8814-9CB151B795B3}"/>
    <dgm:cxn modelId="{84BC071B-6D6A-4120-AB8B-BD4ABC8E6779}" type="presParOf" srcId="{FDD34254-7732-45D1-A8FD-DB5221AD322F}" destId="{AAE54B99-175A-428D-9128-7673F3636584}" srcOrd="0" destOrd="0" presId="urn:microsoft.com/office/officeart/2005/8/layout/orgChart1"/>
    <dgm:cxn modelId="{5360FC92-23D7-40A4-BD9F-E95AFC91E012}" type="presParOf" srcId="{AAE54B99-175A-428D-9128-7673F3636584}" destId="{470D23BD-0549-4569-AC9A-826F3705EAE4}" srcOrd="0" destOrd="0" presId="urn:microsoft.com/office/officeart/2005/8/layout/orgChart1"/>
    <dgm:cxn modelId="{ECCCC34D-5780-4550-AAAC-63E7C49F219F}" type="presParOf" srcId="{470D23BD-0549-4569-AC9A-826F3705EAE4}" destId="{E4772667-6D53-4BEA-B291-0C75AC6590D0}" srcOrd="0" destOrd="0" presId="urn:microsoft.com/office/officeart/2005/8/layout/orgChart1"/>
    <dgm:cxn modelId="{A4C1DEA6-A107-4379-ACF1-E5783F4E8A05}" type="presParOf" srcId="{470D23BD-0549-4569-AC9A-826F3705EAE4}" destId="{3DC35A1E-5DB1-4BEB-B007-1C9CA6B4DE78}" srcOrd="1" destOrd="0" presId="urn:microsoft.com/office/officeart/2005/8/layout/orgChart1"/>
    <dgm:cxn modelId="{834DA67B-3CAC-4AC1-859C-B9032294769E}" type="presParOf" srcId="{AAE54B99-175A-428D-9128-7673F3636584}" destId="{C2F26863-E249-4735-8FE6-4C6D49CA2070}" srcOrd="1" destOrd="0" presId="urn:microsoft.com/office/officeart/2005/8/layout/orgChart1"/>
    <dgm:cxn modelId="{313E8D37-1C30-4BDE-B02B-791A884D5756}" type="presParOf" srcId="{C2F26863-E249-4735-8FE6-4C6D49CA2070}" destId="{BD9288E4-C518-49F3-8AF5-58856D6637D9}" srcOrd="0" destOrd="0" presId="urn:microsoft.com/office/officeart/2005/8/layout/orgChart1"/>
    <dgm:cxn modelId="{46E4FE74-F6A5-4507-94D6-F60EB944FB07}" type="presParOf" srcId="{C2F26863-E249-4735-8FE6-4C6D49CA2070}" destId="{3C36AF53-5A27-46E8-8CE5-8CE8DAF37B1B}" srcOrd="1" destOrd="0" presId="urn:microsoft.com/office/officeart/2005/8/layout/orgChart1"/>
    <dgm:cxn modelId="{6A6FAE36-208C-498B-B5D0-63EA4BAB5BBA}" type="presParOf" srcId="{3C36AF53-5A27-46E8-8CE5-8CE8DAF37B1B}" destId="{A02DB4A0-EA68-4C8E-A747-2022500CF0D3}" srcOrd="0" destOrd="0" presId="urn:microsoft.com/office/officeart/2005/8/layout/orgChart1"/>
    <dgm:cxn modelId="{9F7A1DB0-93AD-4267-9877-0C3C121F9278}" type="presParOf" srcId="{A02DB4A0-EA68-4C8E-A747-2022500CF0D3}" destId="{5BD7C7A2-9A30-45C8-B4F6-3CD24C265797}" srcOrd="0" destOrd="0" presId="urn:microsoft.com/office/officeart/2005/8/layout/orgChart1"/>
    <dgm:cxn modelId="{9965D527-6970-4570-87F9-0EF418E46D48}" type="presParOf" srcId="{A02DB4A0-EA68-4C8E-A747-2022500CF0D3}" destId="{059C7FDF-48AE-4C40-9F5B-79B5C5233F2C}" srcOrd="1" destOrd="0" presId="urn:microsoft.com/office/officeart/2005/8/layout/orgChart1"/>
    <dgm:cxn modelId="{9017AB6C-8282-42F2-A365-8EDADFCC1BAB}" type="presParOf" srcId="{3C36AF53-5A27-46E8-8CE5-8CE8DAF37B1B}" destId="{22713526-089B-482C-897F-7C29B620B55F}" srcOrd="1" destOrd="0" presId="urn:microsoft.com/office/officeart/2005/8/layout/orgChart1"/>
    <dgm:cxn modelId="{F46E0525-C64F-42A8-8487-0A2864EE956B}" type="presParOf" srcId="{3C36AF53-5A27-46E8-8CE5-8CE8DAF37B1B}" destId="{4C8AA630-18C4-4356-8769-E956CFCE7EDB}" srcOrd="2" destOrd="0" presId="urn:microsoft.com/office/officeart/2005/8/layout/orgChart1"/>
    <dgm:cxn modelId="{31C440A0-8DD1-4D93-864B-BD2FAC5A9167}" type="presParOf" srcId="{C2F26863-E249-4735-8FE6-4C6D49CA2070}" destId="{058711C5-48BA-4EA0-8058-48B9F832B087}" srcOrd="2" destOrd="0" presId="urn:microsoft.com/office/officeart/2005/8/layout/orgChart1"/>
    <dgm:cxn modelId="{274A70CC-CBCA-40B6-83FC-6AE96EBF9100}" type="presParOf" srcId="{C2F26863-E249-4735-8FE6-4C6D49CA2070}" destId="{B2C8DCB9-7805-4A99-82C9-7CF94F0EAE1E}" srcOrd="3" destOrd="0" presId="urn:microsoft.com/office/officeart/2005/8/layout/orgChart1"/>
    <dgm:cxn modelId="{438B2F45-C6CC-4097-A16B-EF29F778B4E5}" type="presParOf" srcId="{B2C8DCB9-7805-4A99-82C9-7CF94F0EAE1E}" destId="{54FBD364-565E-450E-9B71-43A5B25E62EA}" srcOrd="0" destOrd="0" presId="urn:microsoft.com/office/officeart/2005/8/layout/orgChart1"/>
    <dgm:cxn modelId="{BBE7FA2C-A0F6-4805-A22D-65C5988930CB}" type="presParOf" srcId="{54FBD364-565E-450E-9B71-43A5B25E62EA}" destId="{7846E316-A14A-471D-BBDA-F40777CE36F5}" srcOrd="0" destOrd="0" presId="urn:microsoft.com/office/officeart/2005/8/layout/orgChart1"/>
    <dgm:cxn modelId="{5A37A436-4F0C-4B87-B56B-0BDD3AE2611A}" type="presParOf" srcId="{54FBD364-565E-450E-9B71-43A5B25E62EA}" destId="{746D311E-9411-4D6B-AAC7-4712513FC8A5}" srcOrd="1" destOrd="0" presId="urn:microsoft.com/office/officeart/2005/8/layout/orgChart1"/>
    <dgm:cxn modelId="{3B4C87DC-23C3-4AF0-B08C-309F370B3874}" type="presParOf" srcId="{B2C8DCB9-7805-4A99-82C9-7CF94F0EAE1E}" destId="{9F42F163-8133-4889-85E5-24029CE283BC}" srcOrd="1" destOrd="0" presId="urn:microsoft.com/office/officeart/2005/8/layout/orgChart1"/>
    <dgm:cxn modelId="{1C7420F0-B9A5-4142-95C2-6B3B873D5CF7}" type="presParOf" srcId="{B2C8DCB9-7805-4A99-82C9-7CF94F0EAE1E}" destId="{F405ECCA-E174-42FB-A0FF-0B8120071BBD}" srcOrd="2" destOrd="0" presId="urn:microsoft.com/office/officeart/2005/8/layout/orgChart1"/>
    <dgm:cxn modelId="{2049EC62-D989-417F-B20C-3D8B39543ABB}" type="presParOf" srcId="{C2F26863-E249-4735-8FE6-4C6D49CA2070}" destId="{30C5DB57-149C-4C86-BC94-589F609462FB}" srcOrd="4" destOrd="0" presId="urn:microsoft.com/office/officeart/2005/8/layout/orgChart1"/>
    <dgm:cxn modelId="{83839691-BAE4-4B40-9D20-2F1E3BB7B9B3}" type="presParOf" srcId="{C2F26863-E249-4735-8FE6-4C6D49CA2070}" destId="{A2FC3FBA-7650-47F9-A62E-D0CB4097FF46}" srcOrd="5" destOrd="0" presId="urn:microsoft.com/office/officeart/2005/8/layout/orgChart1"/>
    <dgm:cxn modelId="{2EAC10F2-9A3C-4F0A-9249-8E8EBDE5CA84}" type="presParOf" srcId="{A2FC3FBA-7650-47F9-A62E-D0CB4097FF46}" destId="{291FFC80-DEC4-4F4F-8B21-22EAA86B4DA1}" srcOrd="0" destOrd="0" presId="urn:microsoft.com/office/officeart/2005/8/layout/orgChart1"/>
    <dgm:cxn modelId="{97A81A3B-CD0B-4B81-8A6E-2E197DC10AAF}" type="presParOf" srcId="{291FFC80-DEC4-4F4F-8B21-22EAA86B4DA1}" destId="{64BEA7E2-E925-4675-A3AB-816D61E62854}" srcOrd="0" destOrd="0" presId="urn:microsoft.com/office/officeart/2005/8/layout/orgChart1"/>
    <dgm:cxn modelId="{4C71BD4A-42D2-48BE-A20E-2DB958D1920F}" type="presParOf" srcId="{291FFC80-DEC4-4F4F-8B21-22EAA86B4DA1}" destId="{CD8086C0-022E-4040-93C7-EEA8A0418C92}" srcOrd="1" destOrd="0" presId="urn:microsoft.com/office/officeart/2005/8/layout/orgChart1"/>
    <dgm:cxn modelId="{737F7F13-5385-4A57-869F-E394AED25EFA}" type="presParOf" srcId="{A2FC3FBA-7650-47F9-A62E-D0CB4097FF46}" destId="{37199002-13BC-4DD1-9E5C-8C6B2475B3A5}" srcOrd="1" destOrd="0" presId="urn:microsoft.com/office/officeart/2005/8/layout/orgChart1"/>
    <dgm:cxn modelId="{BE123A78-8679-4A55-97BA-FA1F64970FCA}" type="presParOf" srcId="{A2FC3FBA-7650-47F9-A62E-D0CB4097FF46}" destId="{9350CA57-9C23-42A6-A75D-5FFF7BD64A43}" srcOrd="2" destOrd="0" presId="urn:microsoft.com/office/officeart/2005/8/layout/orgChart1"/>
    <dgm:cxn modelId="{9A6C826B-4E78-4B30-B40B-1AA7F51A3273}" type="presParOf" srcId="{AAE54B99-175A-428D-9128-7673F3636584}" destId="{79ADF717-BA17-4CDB-837A-87AAF0E83A8B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78FA00-B041-4637-A6AE-70BE4128DA7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7C73BC2-39A6-4859-9031-BFEB59406E8E}">
      <dgm:prSet phldrT="[Texto]" custT="1"/>
      <dgm:spPr/>
      <dgm:t>
        <a:bodyPr/>
        <a:lstStyle/>
        <a:p>
          <a:pPr algn="ctr"/>
          <a:r>
            <a:rPr lang="es-ES" sz="3600" b="1" dirty="0" smtClean="0"/>
            <a:t>CÓDIGO ORAL</a:t>
          </a:r>
        </a:p>
        <a:p>
          <a:pPr algn="ctr"/>
          <a:r>
            <a:rPr lang="es-ES" sz="3100" dirty="0" smtClean="0"/>
            <a:t>Características cognitivas y pragmáticas</a:t>
          </a:r>
          <a:endParaRPr lang="es-ES" sz="3100" dirty="0"/>
        </a:p>
      </dgm:t>
    </dgm:pt>
    <dgm:pt modelId="{71736225-6778-4355-9066-D0B0351F430C}" type="parTrans" cxnId="{1A17569A-7031-48C7-AE08-120480559245}">
      <dgm:prSet/>
      <dgm:spPr/>
      <dgm:t>
        <a:bodyPr/>
        <a:lstStyle/>
        <a:p>
          <a:pPr algn="ctr"/>
          <a:endParaRPr lang="es-ES"/>
        </a:p>
      </dgm:t>
    </dgm:pt>
    <dgm:pt modelId="{512435E3-D6E4-4B47-87F4-127F6BC688F9}" type="sibTrans" cxnId="{1A17569A-7031-48C7-AE08-120480559245}">
      <dgm:prSet/>
      <dgm:spPr/>
      <dgm:t>
        <a:bodyPr/>
        <a:lstStyle/>
        <a:p>
          <a:pPr algn="ctr"/>
          <a:endParaRPr lang="es-ES"/>
        </a:p>
      </dgm:t>
    </dgm:pt>
    <dgm:pt modelId="{4E255B7D-E516-4AC4-BECC-5C0C48CB72C7}">
      <dgm:prSet phldrT="[Texto]" custT="1"/>
      <dgm:spPr/>
      <dgm:t>
        <a:bodyPr/>
        <a:lstStyle/>
        <a:p>
          <a:pPr algn="ctr"/>
          <a:r>
            <a:rPr lang="es-ES" sz="3600" b="1" dirty="0" smtClean="0"/>
            <a:t>CÓDIGO ESCRITO</a:t>
          </a:r>
        </a:p>
        <a:p>
          <a:pPr algn="ctr"/>
          <a:r>
            <a:rPr lang="es-ES" sz="3200" dirty="0" smtClean="0"/>
            <a:t>Características cognitivas y pragmáticas</a:t>
          </a:r>
          <a:endParaRPr lang="es-ES" sz="3200" dirty="0"/>
        </a:p>
      </dgm:t>
    </dgm:pt>
    <dgm:pt modelId="{836073CE-78A8-4FD3-969E-66B18192DFFF}" type="parTrans" cxnId="{EBF22C2E-2D73-409E-9C65-2E2BD3C866AA}">
      <dgm:prSet/>
      <dgm:spPr/>
      <dgm:t>
        <a:bodyPr/>
        <a:lstStyle/>
        <a:p>
          <a:pPr algn="ctr"/>
          <a:endParaRPr lang="es-ES"/>
        </a:p>
      </dgm:t>
    </dgm:pt>
    <dgm:pt modelId="{A3DE2F9C-3FC1-416D-97DC-BA56071929A8}" type="sibTrans" cxnId="{EBF22C2E-2D73-409E-9C65-2E2BD3C866AA}">
      <dgm:prSet/>
      <dgm:spPr/>
      <dgm:t>
        <a:bodyPr/>
        <a:lstStyle/>
        <a:p>
          <a:pPr algn="ctr"/>
          <a:endParaRPr lang="es-ES"/>
        </a:p>
      </dgm:t>
    </dgm:pt>
    <dgm:pt modelId="{04E2794E-5F77-4F9C-9241-555348E59BDB}" type="pres">
      <dgm:prSet presAssocID="{0878FA00-B041-4637-A6AE-70BE4128DA76}" presName="compositeShape" presStyleCnt="0">
        <dgm:presLayoutVars>
          <dgm:chMax val="7"/>
          <dgm:dir/>
          <dgm:resizeHandles val="exact"/>
        </dgm:presLayoutVars>
      </dgm:prSet>
      <dgm:spPr/>
    </dgm:pt>
    <dgm:pt modelId="{5CAA7EB5-CD63-4604-8788-BCD70978F3B3}" type="pres">
      <dgm:prSet presAssocID="{17C73BC2-39A6-4859-9031-BFEB59406E8E}" presName="circ1" presStyleLbl="vennNode1" presStyleIdx="0" presStyleCnt="2" custScaleX="128400" custLinFactNeighborX="-21708" custLinFactNeighborY="497"/>
      <dgm:spPr/>
      <dgm:t>
        <a:bodyPr/>
        <a:lstStyle/>
        <a:p>
          <a:endParaRPr lang="es-ES"/>
        </a:p>
      </dgm:t>
    </dgm:pt>
    <dgm:pt modelId="{CBF79381-2821-4BBD-9180-B5AB2BA76CE9}" type="pres">
      <dgm:prSet presAssocID="{17C73BC2-39A6-4859-9031-BFEB59406E8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BC6316-9952-486E-8BDF-95B4723113C4}" type="pres">
      <dgm:prSet presAssocID="{4E255B7D-E516-4AC4-BECC-5C0C48CB72C7}" presName="circ2" presStyleLbl="vennNode1" presStyleIdx="1" presStyleCnt="2" custScaleX="118975" custLinFactNeighborX="21600" custLinFactNeighborY="-1614"/>
      <dgm:spPr/>
      <dgm:t>
        <a:bodyPr/>
        <a:lstStyle/>
        <a:p>
          <a:endParaRPr lang="es-ES"/>
        </a:p>
      </dgm:t>
    </dgm:pt>
    <dgm:pt modelId="{44117473-19D3-4FE7-9AE4-15F55980692B}" type="pres">
      <dgm:prSet presAssocID="{4E255B7D-E516-4AC4-BECC-5C0C48CB72C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BF22C2E-2D73-409E-9C65-2E2BD3C866AA}" srcId="{0878FA00-B041-4637-A6AE-70BE4128DA76}" destId="{4E255B7D-E516-4AC4-BECC-5C0C48CB72C7}" srcOrd="1" destOrd="0" parTransId="{836073CE-78A8-4FD3-969E-66B18192DFFF}" sibTransId="{A3DE2F9C-3FC1-416D-97DC-BA56071929A8}"/>
    <dgm:cxn modelId="{3FADDC2D-FAC6-474A-91A9-FFE576A1AC42}" type="presOf" srcId="{4E255B7D-E516-4AC4-BECC-5C0C48CB72C7}" destId="{1EBC6316-9952-486E-8BDF-95B4723113C4}" srcOrd="0" destOrd="0" presId="urn:microsoft.com/office/officeart/2005/8/layout/venn1"/>
    <dgm:cxn modelId="{9603486D-8545-43B8-B823-0AB495FA2E2C}" type="presOf" srcId="{0878FA00-B041-4637-A6AE-70BE4128DA76}" destId="{04E2794E-5F77-4F9C-9241-555348E59BDB}" srcOrd="0" destOrd="0" presId="urn:microsoft.com/office/officeart/2005/8/layout/venn1"/>
    <dgm:cxn modelId="{1A17569A-7031-48C7-AE08-120480559245}" srcId="{0878FA00-B041-4637-A6AE-70BE4128DA76}" destId="{17C73BC2-39A6-4859-9031-BFEB59406E8E}" srcOrd="0" destOrd="0" parTransId="{71736225-6778-4355-9066-D0B0351F430C}" sibTransId="{512435E3-D6E4-4B47-87F4-127F6BC688F9}"/>
    <dgm:cxn modelId="{21F975FD-FECA-42A1-B578-EE4CB7D4B74C}" type="presOf" srcId="{17C73BC2-39A6-4859-9031-BFEB59406E8E}" destId="{5CAA7EB5-CD63-4604-8788-BCD70978F3B3}" srcOrd="0" destOrd="0" presId="urn:microsoft.com/office/officeart/2005/8/layout/venn1"/>
    <dgm:cxn modelId="{E7D43EAF-9312-4CDB-A58B-7969C3A33D03}" type="presOf" srcId="{17C73BC2-39A6-4859-9031-BFEB59406E8E}" destId="{CBF79381-2821-4BBD-9180-B5AB2BA76CE9}" srcOrd="1" destOrd="0" presId="urn:microsoft.com/office/officeart/2005/8/layout/venn1"/>
    <dgm:cxn modelId="{0D30B0F9-A4DA-4A46-8576-9239165F1B68}" type="presOf" srcId="{4E255B7D-E516-4AC4-BECC-5C0C48CB72C7}" destId="{44117473-19D3-4FE7-9AE4-15F55980692B}" srcOrd="1" destOrd="0" presId="urn:microsoft.com/office/officeart/2005/8/layout/venn1"/>
    <dgm:cxn modelId="{BFE83EA8-6945-42D8-A4D1-E58BACCC76AF}" type="presParOf" srcId="{04E2794E-5F77-4F9C-9241-555348E59BDB}" destId="{5CAA7EB5-CD63-4604-8788-BCD70978F3B3}" srcOrd="0" destOrd="0" presId="urn:microsoft.com/office/officeart/2005/8/layout/venn1"/>
    <dgm:cxn modelId="{5B7AC5F0-C506-45C0-A5E3-459D39D32633}" type="presParOf" srcId="{04E2794E-5F77-4F9C-9241-555348E59BDB}" destId="{CBF79381-2821-4BBD-9180-B5AB2BA76CE9}" srcOrd="1" destOrd="0" presId="urn:microsoft.com/office/officeart/2005/8/layout/venn1"/>
    <dgm:cxn modelId="{75442618-2A34-4CBF-A0DD-EAD97C73244A}" type="presParOf" srcId="{04E2794E-5F77-4F9C-9241-555348E59BDB}" destId="{1EBC6316-9952-486E-8BDF-95B4723113C4}" srcOrd="2" destOrd="0" presId="urn:microsoft.com/office/officeart/2005/8/layout/venn1"/>
    <dgm:cxn modelId="{58435DCA-3F92-4C4B-ACCB-9097BC88D733}" type="presParOf" srcId="{04E2794E-5F77-4F9C-9241-555348E59BDB}" destId="{44117473-19D3-4FE7-9AE4-15F55980692B}" srcOrd="3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9CD49EB-9E8F-497E-B18F-D98A4EF5A377}" type="datetimeFigureOut">
              <a:rPr lang="es-ES" smtClean="0"/>
              <a:pPr/>
              <a:t>3/15/09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BF6911C-C71D-4366-A624-E69FFFCDA2A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49EB-9E8F-497E-B18F-D98A4EF5A377}" type="datetimeFigureOut">
              <a:rPr lang="es-ES" smtClean="0"/>
              <a:pPr/>
              <a:t>3/15/09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911C-C71D-4366-A624-E69FFFCDA2A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49EB-9E8F-497E-B18F-D98A4EF5A377}" type="datetimeFigureOut">
              <a:rPr lang="es-ES" smtClean="0"/>
              <a:pPr/>
              <a:t>3/15/09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911C-C71D-4366-A624-E69FFFCDA2A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9CD49EB-9E8F-497E-B18F-D98A4EF5A377}" type="datetimeFigureOut">
              <a:rPr lang="es-ES" smtClean="0"/>
              <a:pPr/>
              <a:t>3/15/09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BF6911C-C71D-4366-A624-E69FFFCDA2A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9CD49EB-9E8F-497E-B18F-D98A4EF5A377}" type="datetimeFigureOut">
              <a:rPr lang="es-ES" smtClean="0"/>
              <a:pPr/>
              <a:t>3/15/09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BF6911C-C71D-4366-A624-E69FFFCDA2A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49EB-9E8F-497E-B18F-D98A4EF5A377}" type="datetimeFigureOut">
              <a:rPr lang="es-ES" smtClean="0"/>
              <a:pPr/>
              <a:t>3/15/09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911C-C71D-4366-A624-E69FFFCDA2A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49EB-9E8F-497E-B18F-D98A4EF5A377}" type="datetimeFigureOut">
              <a:rPr lang="es-ES" smtClean="0"/>
              <a:pPr/>
              <a:t>3/15/09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911C-C71D-4366-A624-E69FFFCDA2A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CD49EB-9E8F-497E-B18F-D98A4EF5A377}" type="datetimeFigureOut">
              <a:rPr lang="es-ES" smtClean="0"/>
              <a:pPr/>
              <a:t>3/15/09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F6911C-C71D-4366-A624-E69FFFCDA2A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49EB-9E8F-497E-B18F-D98A4EF5A377}" type="datetimeFigureOut">
              <a:rPr lang="es-ES" smtClean="0"/>
              <a:pPr/>
              <a:t>3/15/09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911C-C71D-4366-A624-E69FFFCDA2A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9CD49EB-9E8F-497E-B18F-D98A4EF5A377}" type="datetimeFigureOut">
              <a:rPr lang="es-ES" smtClean="0"/>
              <a:pPr/>
              <a:t>3/15/09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BF6911C-C71D-4366-A624-E69FFFCDA2A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CD49EB-9E8F-497E-B18F-D98A4EF5A377}" type="datetimeFigureOut">
              <a:rPr lang="es-ES" smtClean="0"/>
              <a:pPr/>
              <a:t>3/15/09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F6911C-C71D-4366-A624-E69FFFCDA2A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9CD49EB-9E8F-497E-B18F-D98A4EF5A377}" type="datetimeFigureOut">
              <a:rPr lang="es-ES" smtClean="0"/>
              <a:pPr/>
              <a:t>3/15/09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BF6911C-C71D-4366-A624-E69FFFCDA2A4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5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65589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s-ES" i="1" smtClean="0"/>
              <a:t>Itziar Arag</a:t>
            </a:r>
            <a:r>
              <a:rPr lang="es-ES" i="1" smtClean="0"/>
              <a:t>üés y Jaime Nubiola:</a:t>
            </a:r>
            <a:br>
              <a:rPr lang="es-ES" i="1" smtClean="0"/>
            </a:br>
            <a:r>
              <a:rPr lang="es-ES" i="1" smtClean="0"/>
              <a:t/>
            </a:r>
            <a:br>
              <a:rPr lang="es-ES" i="1" smtClean="0"/>
            </a:br>
            <a:r>
              <a:rPr lang="es-ES" i="1" smtClean="0"/>
              <a:t>Escrivo </a:t>
            </a:r>
            <a:r>
              <a:rPr lang="es-ES" i="1" dirty="0" smtClean="0"/>
              <a:t>como hablo</a:t>
            </a:r>
            <a:r>
              <a:rPr lang="es-ES" dirty="0" smtClean="0"/>
              <a:t> también en </a:t>
            </a:r>
            <a:r>
              <a:rPr lang="es-ES" dirty="0" smtClean="0"/>
              <a:t>secundaria</a:t>
            </a:r>
            <a:endParaRPr lang="es-ES" i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i="1" dirty="0" smtClean="0"/>
              <a:t>Escrivo como hablo</a:t>
            </a:r>
            <a:r>
              <a:rPr lang="es-ES" dirty="0" smtClean="0"/>
              <a:t> también en secundaria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NIVEL MORFOSINTÁCTICO:</a:t>
            </a:r>
          </a:p>
          <a:p>
            <a:pPr lvl="1"/>
            <a:r>
              <a:rPr lang="es-ES" dirty="0" smtClean="0"/>
              <a:t>anacolutos; </a:t>
            </a:r>
          </a:p>
          <a:p>
            <a:pPr lvl="1"/>
            <a:r>
              <a:rPr lang="es-ES" dirty="0" smtClean="0"/>
              <a:t>las falsas concordancias de sujeto y predicado; </a:t>
            </a:r>
          </a:p>
          <a:p>
            <a:pPr lvl="1"/>
            <a:r>
              <a:rPr lang="es-ES" dirty="0" smtClean="0"/>
              <a:t>la casi ausencia de correlación temporal; </a:t>
            </a:r>
          </a:p>
          <a:p>
            <a:pPr lvl="1"/>
            <a:r>
              <a:rPr lang="es-ES" dirty="0" smtClean="0"/>
              <a:t>el uso (casi exclusivo) de la sintaxis paratáctica (los alumnos tienden al estilo telegráfico, sincopado, de oraciones simples –no unidas por conectores textuales, ni conjunciones-; acumulan enunciados –incluso sin verbo- sin nexos. </a:t>
            </a:r>
          </a:p>
          <a:p>
            <a:pPr lvl="1"/>
            <a:r>
              <a:rPr lang="es-ES" dirty="0" smtClean="0"/>
              <a:t>Y cuando se deciden por la unión de oraciones, casi totalmente lo hacen con oraciones compuestas por yuxtaposición o coordinación -¡cómo abunda la conjunción copulativa </a:t>
            </a:r>
            <a:r>
              <a:rPr lang="es-ES" i="1" dirty="0" smtClean="0"/>
              <a:t>y</a:t>
            </a:r>
            <a:r>
              <a:rPr lang="es-ES" dirty="0" smtClean="0"/>
              <a:t> en estas redacciones!-) frente a la </a:t>
            </a:r>
            <a:r>
              <a:rPr lang="es-ES" dirty="0" err="1" smtClean="0"/>
              <a:t>hipotáctica</a:t>
            </a:r>
            <a:r>
              <a:rPr lang="es-ES" dirty="0" smtClean="0"/>
              <a:t>; </a:t>
            </a:r>
          </a:p>
          <a:p>
            <a:pPr lvl="1"/>
            <a:r>
              <a:rPr lang="es-ES" dirty="0" smtClean="0"/>
              <a:t>de ello se deriva que el uso del modo verbal subjuntivo, especialmente el tiempo pretérito, va decayendo notablemente. </a:t>
            </a:r>
            <a:endParaRPr lang="es-E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i="1" dirty="0" smtClean="0"/>
              <a:t>Escrivo como hablo</a:t>
            </a:r>
            <a:r>
              <a:rPr lang="es-ES" dirty="0" smtClean="0"/>
              <a:t> también en secundaria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EJEMPLOS:</a:t>
            </a:r>
          </a:p>
          <a:p>
            <a:pPr lvl="1" algn="just"/>
            <a:r>
              <a:rPr lang="es-ES" i="1" dirty="0" smtClean="0"/>
              <a:t>Actualmente el fútbol esta adquiriendo un papel muy importante en la sociedad ya que mucha gente es seguidora de este deporte y por ello en muchas ocasiones se producen conflictos entre radicales de un equipo y de otro como esta pasando en estos momentos en Italia en el que radicales de todos los equipos </a:t>
            </a:r>
            <a:r>
              <a:rPr lang="es-ES" i="1" dirty="0" err="1" smtClean="0"/>
              <a:t>estan</a:t>
            </a:r>
            <a:r>
              <a:rPr lang="es-ES" i="1" dirty="0" smtClean="0"/>
              <a:t> saliendo a la calle en contra de la federación deportiva de su país ya que hace un tiempo murió un </a:t>
            </a:r>
            <a:r>
              <a:rPr lang="es-ES" i="1" dirty="0" err="1" smtClean="0"/>
              <a:t>policia</a:t>
            </a:r>
            <a:r>
              <a:rPr lang="es-ES" i="1" dirty="0" smtClean="0"/>
              <a:t> que vigilaba las inmediaciones del estadio y la federación decidió aplazar una jornada de fútbol y hace unos días murió un </a:t>
            </a:r>
            <a:r>
              <a:rPr lang="es-ES" i="1" dirty="0" err="1" smtClean="0"/>
              <a:t>aficcionado</a:t>
            </a:r>
            <a:r>
              <a:rPr lang="es-ES" i="1" dirty="0" smtClean="0"/>
              <a:t> y esta federación no accedió a aplazar una jornada y por eso todos los radicales de los equipos italianos </a:t>
            </a:r>
            <a:r>
              <a:rPr lang="es-ES" i="1" dirty="0" err="1" smtClean="0"/>
              <a:t>estan</a:t>
            </a:r>
            <a:r>
              <a:rPr lang="es-ES" i="1" dirty="0" smtClean="0"/>
              <a:t> saliendo a la calle y destrozando todo lo que se encuentran a su paso. 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i="1" dirty="0" smtClean="0"/>
              <a:t>Escrivo como hablo</a:t>
            </a:r>
            <a:r>
              <a:rPr lang="es-ES" dirty="0" smtClean="0"/>
              <a:t> también en secundaria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NIVEL LÉXICO-SEMÁNTICO:</a:t>
            </a:r>
          </a:p>
          <a:p>
            <a:pPr lvl="1"/>
            <a:r>
              <a:rPr lang="es-ES" dirty="0" smtClean="0"/>
              <a:t>abundan las repeticiones (pocos sinónimos… una mayor redundancia, como en el código oral), y, por lo tanto, se da poca densidad léxica; </a:t>
            </a:r>
          </a:p>
          <a:p>
            <a:pPr lvl="1"/>
            <a:r>
              <a:rPr lang="es-ES" dirty="0" smtClean="0"/>
              <a:t>los alumnos usan a menudo las palabras comodín o presuponen un conocimiento compartido entre interlocutores mayor que lo que le corresponde al código escrito. </a:t>
            </a:r>
          </a:p>
          <a:p>
            <a:pPr lvl="1"/>
            <a:r>
              <a:rPr lang="es-ES" dirty="0" smtClean="0"/>
              <a:t>Se observan también importantes elipsis de sujeto. </a:t>
            </a:r>
          </a:p>
          <a:p>
            <a:pPr lvl="1"/>
            <a:r>
              <a:rPr lang="es-ES" dirty="0" smtClean="0"/>
              <a:t>Hay un aspecto que llama la atención: los alumnos filtran bastante los regionalismos, en este caso </a:t>
            </a:r>
            <a:r>
              <a:rPr lang="es-ES" dirty="0" err="1" smtClean="0"/>
              <a:t>navarrismos</a:t>
            </a:r>
            <a:r>
              <a:rPr lang="es-ES" dirty="0" smtClean="0"/>
              <a:t> (hay algún caso, pero los menos), lo cual implica que dentro del registro coloquial, podría hablarse de niveles conscientes de </a:t>
            </a:r>
            <a:r>
              <a:rPr lang="es-ES" dirty="0" err="1" smtClean="0"/>
              <a:t>coloquialidad</a:t>
            </a:r>
            <a:r>
              <a:rPr lang="es-ES" dirty="0" smtClean="0"/>
              <a:t>. </a:t>
            </a:r>
          </a:p>
          <a:p>
            <a:pPr lvl="1"/>
            <a:r>
              <a:rPr lang="es-ES" dirty="0" smtClean="0"/>
              <a:t>Se dan también expresiones idiomáticas, frases hechas muy coloquiales; </a:t>
            </a:r>
          </a:p>
          <a:p>
            <a:pPr lvl="1"/>
            <a:r>
              <a:rPr lang="es-ES" dirty="0" smtClean="0"/>
              <a:t>e incluso aparecen abreviaturas de móvil, Internet, etc.</a:t>
            </a:r>
            <a:endParaRPr lang="es-E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i="1" dirty="0" smtClean="0"/>
              <a:t>Escrivo como hablo</a:t>
            </a:r>
            <a:r>
              <a:rPr lang="es-ES" dirty="0" smtClean="0"/>
              <a:t> también en secundaria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EJEMPLOS:</a:t>
            </a:r>
          </a:p>
          <a:p>
            <a:pPr lvl="1"/>
            <a:r>
              <a:rPr lang="es-ES" b="1" i="1" dirty="0" err="1" smtClean="0"/>
              <a:t>Wenas</a:t>
            </a:r>
            <a:r>
              <a:rPr lang="es-ES" i="1" dirty="0" smtClean="0"/>
              <a:t>, soy uno de tantos hombres…</a:t>
            </a:r>
            <a:endParaRPr lang="es-ES" dirty="0" smtClean="0"/>
          </a:p>
          <a:p>
            <a:pPr lvl="1"/>
            <a:r>
              <a:rPr lang="es-ES" i="1" dirty="0" smtClean="0"/>
              <a:t>Para mi, hay dos maneras que me afectan mucho de que un amigo te “traicione”. La primera es </a:t>
            </a:r>
            <a:r>
              <a:rPr lang="es-ES" b="1" i="1" dirty="0" smtClean="0"/>
              <a:t>mentir, mentir</a:t>
            </a:r>
            <a:r>
              <a:rPr lang="es-ES" i="1" dirty="0" smtClean="0"/>
              <a:t> con una </a:t>
            </a:r>
            <a:r>
              <a:rPr lang="es-ES" b="1" i="1" dirty="0" smtClean="0"/>
              <a:t>mentira</a:t>
            </a:r>
            <a:r>
              <a:rPr lang="es-ES" i="1" dirty="0" smtClean="0"/>
              <a:t> gorda, me parece fatal y sobretodo porque puedes hacer mucho daño. Y la segunda, igual es incluso peor, que hablen mal de ti a tus espaldas, siempre he pensado que las personas que hacen eso son cobardes. </a:t>
            </a:r>
            <a:endParaRPr lang="es-ES" dirty="0" smtClean="0"/>
          </a:p>
          <a:p>
            <a:pPr lvl="1"/>
            <a:r>
              <a:rPr lang="es-ES" i="1" dirty="0" smtClean="0"/>
              <a:t>De estatura es un poco bajita, pero ya </a:t>
            </a:r>
            <a:r>
              <a:rPr lang="es-ES" b="1" i="1" dirty="0" smtClean="0"/>
              <a:t>pegará el estirón</a:t>
            </a:r>
            <a:r>
              <a:rPr lang="es-ES" i="1" dirty="0" smtClean="0"/>
              <a:t>. Está delgadita…</a:t>
            </a:r>
            <a:endParaRPr lang="es-ES" dirty="0" smtClean="0"/>
          </a:p>
          <a:p>
            <a:endParaRPr lang="es-ES" dirty="0" smtClean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i="1" dirty="0" smtClean="0"/>
              <a:t>Escrivo como hablo</a:t>
            </a:r>
            <a:r>
              <a:rPr lang="es-ES" dirty="0" smtClean="0"/>
              <a:t> también en secundaria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EJEMPLOS:</a:t>
            </a:r>
          </a:p>
          <a:p>
            <a:pPr lvl="1"/>
            <a:r>
              <a:rPr lang="es-ES" i="1" dirty="0" smtClean="0"/>
              <a:t>¿Porque un negro delinca ya hay que echarlos a todos? </a:t>
            </a:r>
            <a:r>
              <a:rPr lang="es-ES" b="1" i="1" dirty="0" smtClean="0"/>
              <a:t>Por esa misma regla de tres</a:t>
            </a:r>
            <a:r>
              <a:rPr lang="es-ES" i="1" dirty="0" smtClean="0"/>
              <a:t> también deberíamos echar a todos los Españoles. ¿O no hay españoles delincuentes?</a:t>
            </a:r>
            <a:endParaRPr lang="es-ES" dirty="0" smtClean="0"/>
          </a:p>
          <a:p>
            <a:pPr lvl="1"/>
            <a:r>
              <a:rPr lang="es-ES" i="1" dirty="0" smtClean="0"/>
              <a:t>Me gustaría comenzar diciendo que este retrato va a ser sobre mi madre. Respecto a la altura se podría decir que es </a:t>
            </a:r>
            <a:r>
              <a:rPr lang="es-ES" b="1" i="1" dirty="0" smtClean="0"/>
              <a:t>chiquitica</a:t>
            </a:r>
            <a:r>
              <a:rPr lang="es-ES" i="1" dirty="0" smtClean="0"/>
              <a:t>. Lo primero que salta a la vista son sus cabellos dorados. Su rostro refleja alegría. Verdes son sus ojos y carnosos son sus labios. Su cuello es estrecho, sus brazos son cortitos y sus piernas largas y delgadas terminando en unos pies </a:t>
            </a:r>
            <a:r>
              <a:rPr lang="es-ES" b="1" i="1" dirty="0" smtClean="0"/>
              <a:t>pequeñicos</a:t>
            </a:r>
            <a:r>
              <a:rPr lang="es-ES" i="1" dirty="0" smtClean="0"/>
              <a:t> su piel es morena. 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s-ES" i="1" dirty="0" smtClean="0"/>
              <a:t>Escrivo como hablo</a:t>
            </a:r>
            <a:r>
              <a:rPr lang="es-ES" dirty="0" smtClean="0"/>
              <a:t> también en secundaria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NIVEL TEXTUAL:</a:t>
            </a:r>
          </a:p>
          <a:p>
            <a:pPr lvl="1"/>
            <a:r>
              <a:rPr lang="es-ES" dirty="0" smtClean="0"/>
              <a:t>Desconocimiento de la tipología textual </a:t>
            </a:r>
          </a:p>
          <a:p>
            <a:pPr lvl="1"/>
            <a:r>
              <a:rPr lang="es-ES" dirty="0" smtClean="0"/>
              <a:t>O de las convenciones formales de algunos géneros textuales (</a:t>
            </a:r>
            <a:r>
              <a:rPr lang="es-ES" i="1" dirty="0" err="1" smtClean="0"/>
              <a:t>vg</a:t>
            </a:r>
            <a:r>
              <a:rPr lang="es-ES" dirty="0" smtClean="0"/>
              <a:t>. las de una carta). </a:t>
            </a:r>
          </a:p>
          <a:p>
            <a:pPr lvl="1"/>
            <a:r>
              <a:rPr lang="es-ES" dirty="0" smtClean="0"/>
              <a:t>Abundan las faltas de coherencia de ideas; </a:t>
            </a:r>
          </a:p>
          <a:p>
            <a:pPr lvl="1"/>
            <a:r>
              <a:rPr lang="es-ES" dirty="0" smtClean="0"/>
              <a:t>“sufren” dichos alumnos por hacer párrafos (no sienten la necesidad cuando están escribiendo); </a:t>
            </a:r>
          </a:p>
          <a:p>
            <a:pPr lvl="1"/>
            <a:r>
              <a:rPr lang="es-ES" dirty="0" smtClean="0"/>
              <a:t>Resulta, en general, difícil para el alumnado de secundaria diferenciar registros: por qué una palabra o expresión es vulgar, coloquial, familiar o formal y no puede usarse en un texto escrito determinado. </a:t>
            </a:r>
          </a:p>
          <a:p>
            <a:pPr lvl="1"/>
            <a:r>
              <a:rPr lang="es-ES" dirty="0" smtClean="0"/>
              <a:t>Uso de la segunda persona del singular. </a:t>
            </a:r>
          </a:p>
          <a:p>
            <a:pPr lvl="1"/>
            <a:r>
              <a:rPr lang="es-ES" dirty="0" smtClean="0"/>
              <a:t>También aparecen por escrito refuerzos enunciativos orales coloquiales, como por ejemplo: </a:t>
            </a:r>
            <a:r>
              <a:rPr lang="es-ES" i="1" dirty="0" smtClean="0"/>
              <a:t>que, bueno</a:t>
            </a:r>
            <a:r>
              <a:rPr lang="es-ES" dirty="0" smtClean="0"/>
              <a:t>, </a:t>
            </a:r>
            <a:r>
              <a:rPr lang="es-ES" i="1" dirty="0" smtClean="0"/>
              <a:t>pues, hombre</a:t>
            </a:r>
            <a:r>
              <a:rPr lang="es-ES" dirty="0" smtClean="0"/>
              <a:t>, </a:t>
            </a:r>
            <a:r>
              <a:rPr lang="es-ES" i="1" dirty="0" smtClean="0"/>
              <a:t>vale</a:t>
            </a:r>
            <a:r>
              <a:rPr lang="es-ES" dirty="0" smtClean="0"/>
              <a:t>, etc.</a:t>
            </a:r>
            <a:endParaRPr lang="es-E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3757" y="285728"/>
            <a:ext cx="626583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s-ES" i="1" dirty="0" smtClean="0"/>
              <a:t>Escrivo como hablo</a:t>
            </a:r>
            <a:r>
              <a:rPr lang="es-ES" dirty="0" smtClean="0"/>
              <a:t> también en secundaria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EJEMPLOS:</a:t>
            </a:r>
          </a:p>
          <a:p>
            <a:pPr lvl="1"/>
            <a:r>
              <a:rPr lang="es-ES" i="1" dirty="0" smtClean="0"/>
              <a:t>Hemos pasado buenos, malos y maravillosos momentos juntos, y al cabo de mucho tiempo, </a:t>
            </a:r>
            <a:r>
              <a:rPr lang="es-ES" b="1" i="1" dirty="0" smtClean="0"/>
              <a:t>pues</a:t>
            </a:r>
            <a:r>
              <a:rPr lang="es-ES" i="1" dirty="0" smtClean="0"/>
              <a:t> me he dado cuenta de todo lo que valen. Es como, decía </a:t>
            </a:r>
            <a:r>
              <a:rPr lang="es-ES" i="1" dirty="0" err="1" smtClean="0"/>
              <a:t>Josef</a:t>
            </a:r>
            <a:r>
              <a:rPr lang="es-ES" i="1" dirty="0" smtClean="0"/>
              <a:t>, “es mi familia”. </a:t>
            </a:r>
            <a:r>
              <a:rPr lang="es-ES" b="1" i="1" dirty="0" smtClean="0"/>
              <a:t>Hombre</a:t>
            </a:r>
            <a:r>
              <a:rPr lang="es-ES" i="1" dirty="0" smtClean="0"/>
              <a:t>, no es tanto como eso, pero les quiero un montón. </a:t>
            </a:r>
            <a:endParaRPr lang="es-ES" dirty="0" smtClean="0"/>
          </a:p>
          <a:p>
            <a:pPr lvl="1"/>
            <a:r>
              <a:rPr lang="es-ES" i="1" dirty="0" smtClean="0"/>
              <a:t>Y como la semana que viene llegan las notas a casa… </a:t>
            </a:r>
            <a:r>
              <a:rPr lang="es-ES" b="1" i="1" dirty="0" smtClean="0"/>
              <a:t>ya</a:t>
            </a:r>
            <a:r>
              <a:rPr lang="es-ES" i="1" dirty="0" smtClean="0"/>
              <a:t> me puedo ir despidiendo de salir el fin de semana.</a:t>
            </a:r>
          </a:p>
          <a:p>
            <a:pPr lvl="1"/>
            <a:r>
              <a:rPr lang="es-ES" b="1" i="1" dirty="0" err="1" smtClean="0"/>
              <a:t>Esque</a:t>
            </a:r>
            <a:r>
              <a:rPr lang="es-ES" i="1" dirty="0" smtClean="0"/>
              <a:t> no se que hacer, no soy capaz de concentrarme ni diez minutos…</a:t>
            </a:r>
          </a:p>
          <a:p>
            <a:pPr lvl="1"/>
            <a:r>
              <a:rPr lang="es-ES" b="1" i="1" dirty="0" smtClean="0"/>
              <a:t>Madre mía</a:t>
            </a:r>
            <a:r>
              <a:rPr lang="es-ES" i="1" dirty="0" smtClean="0"/>
              <a:t>, es que esta mujer no se relaja nunca. Y yo lo tengo muy claro: en cuanto pueda, me voy de casa.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i="1" dirty="0" smtClean="0"/>
              <a:t>Escrivo como hablo</a:t>
            </a:r>
            <a:r>
              <a:rPr lang="es-ES" dirty="0" smtClean="0"/>
              <a:t> también en secundaria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EJEMPLOS:</a:t>
            </a:r>
          </a:p>
          <a:p>
            <a:pPr lvl="1"/>
            <a:r>
              <a:rPr lang="es-ES" i="1" dirty="0" smtClean="0"/>
              <a:t>Estas mujeres sienten miedo, impotencia ante esta situación, </a:t>
            </a:r>
            <a:r>
              <a:rPr lang="es-ES" b="1" i="1" dirty="0" smtClean="0"/>
              <a:t>cosa que</a:t>
            </a:r>
            <a:r>
              <a:rPr lang="es-ES" i="1" dirty="0" smtClean="0"/>
              <a:t> no debería ser así.</a:t>
            </a:r>
            <a:endParaRPr lang="es-ES" dirty="0" smtClean="0"/>
          </a:p>
          <a:p>
            <a:pPr lvl="1"/>
            <a:r>
              <a:rPr lang="es-ES" i="1" dirty="0" smtClean="0"/>
              <a:t>Son tantas las consecuencias del mal uso del alcohol que creo que hay que beber con moderación y cada </a:t>
            </a:r>
            <a:r>
              <a:rPr lang="es-ES" b="1" i="1" dirty="0" smtClean="0"/>
              <a:t>cosa</a:t>
            </a:r>
            <a:r>
              <a:rPr lang="es-ES" i="1" dirty="0" smtClean="0"/>
              <a:t> a su edad. </a:t>
            </a:r>
            <a:endParaRPr lang="es-ES" dirty="0" smtClean="0"/>
          </a:p>
          <a:p>
            <a:pPr lvl="1"/>
            <a:r>
              <a:rPr lang="es-ES" i="1" dirty="0" smtClean="0"/>
              <a:t>Yo creo que se </a:t>
            </a:r>
            <a:r>
              <a:rPr lang="es-ES" i="1" dirty="0" err="1" smtClean="0"/>
              <a:t>deverian</a:t>
            </a:r>
            <a:r>
              <a:rPr lang="es-ES" i="1" dirty="0" smtClean="0"/>
              <a:t> de poner actividades y </a:t>
            </a:r>
            <a:r>
              <a:rPr lang="es-ES" b="1" i="1" dirty="0" smtClean="0"/>
              <a:t>otras cosas</a:t>
            </a:r>
            <a:r>
              <a:rPr lang="es-ES" i="1" dirty="0" smtClean="0"/>
              <a:t> para que las personas y especialmente los jóvenes dejen de consumir alcohol.</a:t>
            </a:r>
            <a:endParaRPr lang="es-ES" dirty="0" smtClean="0"/>
          </a:p>
          <a:p>
            <a:pPr lvl="1"/>
            <a:r>
              <a:rPr lang="es-ES" i="1" dirty="0" smtClean="0"/>
              <a:t>Todas las personas desean estar con sus seres queridos, ya que el amor es una </a:t>
            </a:r>
            <a:r>
              <a:rPr lang="es-ES" b="1" i="1" dirty="0" smtClean="0"/>
              <a:t>cosa</a:t>
            </a:r>
            <a:r>
              <a:rPr lang="es-ES" i="1" dirty="0" smtClean="0"/>
              <a:t> que se comparte. 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i="1" dirty="0" smtClean="0"/>
              <a:t>Escrivo como hablo</a:t>
            </a:r>
            <a:r>
              <a:rPr lang="es-ES" dirty="0" smtClean="0"/>
              <a:t> también en secundaria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ES" i="1" dirty="0" smtClean="0"/>
              <a:t>	</a:t>
            </a:r>
          </a:p>
          <a:p>
            <a:pPr>
              <a:buNone/>
            </a:pPr>
            <a:endParaRPr lang="es-ES" i="1" dirty="0" smtClean="0"/>
          </a:p>
          <a:p>
            <a:pPr>
              <a:buNone/>
            </a:pPr>
            <a:endParaRPr lang="es-ES" i="1" dirty="0" smtClean="0"/>
          </a:p>
          <a:p>
            <a:pPr>
              <a:buNone/>
            </a:pPr>
            <a:endParaRPr lang="es-ES" i="1" dirty="0" smtClean="0"/>
          </a:p>
          <a:p>
            <a:pPr>
              <a:buNone/>
            </a:pPr>
            <a:endParaRPr lang="es-ES" i="1" smtClean="0"/>
          </a:p>
          <a:p>
            <a:pPr>
              <a:buNone/>
            </a:pPr>
            <a:r>
              <a:rPr lang="es-ES" smtClean="0"/>
              <a:t>MÉTODO </a:t>
            </a:r>
            <a:r>
              <a:rPr lang="es-ES" dirty="0" smtClean="0"/>
              <a:t>&gt; Daniel </a:t>
            </a:r>
            <a:r>
              <a:rPr lang="es-ES" dirty="0" err="1" smtClean="0"/>
              <a:t>Pennac</a:t>
            </a:r>
            <a:r>
              <a:rPr lang="es-ES" dirty="0" smtClean="0"/>
              <a:t>, premio </a:t>
            </a:r>
            <a:r>
              <a:rPr lang="es-ES" dirty="0" err="1" smtClean="0"/>
              <a:t>Renaudot</a:t>
            </a:r>
            <a:r>
              <a:rPr lang="es-ES" dirty="0" smtClean="0"/>
              <a:t> 2007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 algn="just">
              <a:buNone/>
            </a:pPr>
            <a:r>
              <a:rPr lang="es-ES" i="1" dirty="0" smtClean="0"/>
              <a:t>	</a:t>
            </a:r>
            <a:endParaRPr lang="es-E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i="1" dirty="0" smtClean="0"/>
              <a:t>Escrivo como hablo</a:t>
            </a:r>
            <a:r>
              <a:rPr lang="es-ES" dirty="0" smtClean="0"/>
              <a:t> también en secundaria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s-ES" i="1" dirty="0" smtClean="0"/>
          </a:p>
          <a:p>
            <a:pPr>
              <a:buNone/>
            </a:pPr>
            <a:r>
              <a:rPr lang="es-ES" i="1" dirty="0" smtClean="0"/>
              <a:t>	</a:t>
            </a:r>
          </a:p>
          <a:p>
            <a:pPr>
              <a:buNone/>
            </a:pPr>
            <a:r>
              <a:rPr lang="es-ES" i="1" dirty="0" smtClean="0"/>
              <a:t>	</a:t>
            </a:r>
            <a:r>
              <a:rPr lang="es-ES" i="1" noProof="1" smtClean="0"/>
              <a:t>Valdés.- Para deziros la verdad, muy pocas cosas observo, porque el estilo que tengo me es natural, y </a:t>
            </a:r>
            <a:r>
              <a:rPr lang="es-ES" b="1" noProof="1" smtClean="0"/>
              <a:t>sin afetación ninguna escrivo como hablo</a:t>
            </a:r>
            <a:r>
              <a:rPr lang="es-ES" i="1" noProof="1" smtClean="0"/>
              <a:t>, solamente tengo cuidado de usar vocablos que sinifiquen bien lo que quiero dezir, y dígolo quanto más llanamente me es possible, porque a mi parecer en ninguna lengua stá bien el afetación.</a:t>
            </a:r>
          </a:p>
          <a:p>
            <a:pPr>
              <a:buNone/>
            </a:pPr>
            <a:endParaRPr lang="es-ES" noProof="1" smtClean="0"/>
          </a:p>
          <a:p>
            <a:pPr lvl="8"/>
            <a:r>
              <a:rPr lang="es-ES" dirty="0" smtClean="0"/>
              <a:t>Juan de Valdés, </a:t>
            </a:r>
            <a:r>
              <a:rPr lang="es-ES" i="1" dirty="0" smtClean="0"/>
              <a:t>Diálogo de la lengua, 1535.</a:t>
            </a:r>
            <a:endParaRPr lang="es-E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857225" y="571480"/>
          <a:ext cx="7572428" cy="542928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i="1" dirty="0" smtClean="0"/>
              <a:t>Escrivo como hablo</a:t>
            </a:r>
            <a:r>
              <a:rPr lang="es-ES" dirty="0" smtClean="0"/>
              <a:t> también en secundaria</a:t>
            </a:r>
            <a:endParaRPr lang="es-ES" i="1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285720" y="1714488"/>
          <a:ext cx="8072494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i="1" dirty="0" smtClean="0"/>
              <a:t>Escrivo como hablo</a:t>
            </a:r>
            <a:r>
              <a:rPr lang="es-ES" dirty="0" smtClean="0"/>
              <a:t> también en secundaria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RASGOS COLOQUIALIZADORES:</a:t>
            </a:r>
          </a:p>
          <a:p>
            <a:pPr lvl="1"/>
            <a:r>
              <a:rPr lang="es-ES" dirty="0" smtClean="0"/>
              <a:t>Interlocución </a:t>
            </a:r>
            <a:r>
              <a:rPr lang="es-ES" i="1" dirty="0" smtClean="0"/>
              <a:t>in </a:t>
            </a:r>
            <a:r>
              <a:rPr lang="es-ES" i="1" dirty="0" err="1" smtClean="0"/>
              <a:t>praesentia</a:t>
            </a:r>
            <a:r>
              <a:rPr lang="es-ES" i="1" dirty="0" smtClean="0"/>
              <a:t>.</a:t>
            </a:r>
          </a:p>
          <a:p>
            <a:pPr lvl="1"/>
            <a:r>
              <a:rPr lang="es-ES" dirty="0" smtClean="0"/>
              <a:t>Inmediatez.</a:t>
            </a:r>
          </a:p>
          <a:p>
            <a:pPr lvl="1"/>
            <a:r>
              <a:rPr lang="es-ES" dirty="0" smtClean="0"/>
              <a:t>Toma de turno no predeterminada.</a:t>
            </a:r>
          </a:p>
          <a:p>
            <a:pPr lvl="1"/>
            <a:r>
              <a:rPr lang="es-ES" dirty="0" smtClean="0"/>
              <a:t>Ausencia  de planificación. Espontaneidad. </a:t>
            </a:r>
          </a:p>
          <a:p>
            <a:pPr lvl="1"/>
            <a:r>
              <a:rPr lang="es-ES" dirty="0" smtClean="0"/>
              <a:t>Retroalimentación. </a:t>
            </a:r>
          </a:p>
          <a:p>
            <a:pPr lvl="1"/>
            <a:r>
              <a:rPr lang="es-ES" dirty="0" smtClean="0"/>
              <a:t>Tono informal.</a:t>
            </a:r>
          </a:p>
          <a:p>
            <a:pPr lvl="1"/>
            <a:r>
              <a:rPr lang="es-ES" dirty="0" smtClean="0"/>
              <a:t>Relación de igualdad entre interlocutores. Marco familiar, cotidianidad…</a:t>
            </a:r>
          </a:p>
          <a:p>
            <a:pPr lvl="1"/>
            <a:r>
              <a:rPr lang="es-ES" dirty="0" smtClean="0"/>
              <a:t>Experiencia común compartida. Inferencias.</a:t>
            </a:r>
          </a:p>
          <a:p>
            <a:pPr lvl="1"/>
            <a:r>
              <a:rPr lang="es-ES" dirty="0" smtClean="0"/>
              <a:t>Temática no especializada…</a:t>
            </a:r>
            <a:endParaRPr lang="es-E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i="1" dirty="0" smtClean="0"/>
              <a:t>Escrivo como hablo</a:t>
            </a:r>
            <a:r>
              <a:rPr lang="es-ES" dirty="0" smtClean="0"/>
              <a:t> también en secundaria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CORPUS DE DATOS:</a:t>
            </a:r>
          </a:p>
          <a:p>
            <a:pPr>
              <a:buNone/>
            </a:pPr>
            <a:endParaRPr lang="es-ES" dirty="0" smtClean="0"/>
          </a:p>
          <a:p>
            <a:pPr lvl="0"/>
            <a:r>
              <a:rPr lang="es-ES" sz="1600" dirty="0" smtClean="0"/>
              <a:t>Producciones escritas de </a:t>
            </a:r>
            <a:r>
              <a:rPr lang="es-ES" sz="1600" b="1" dirty="0" smtClean="0"/>
              <a:t>dos cursos</a:t>
            </a:r>
            <a:r>
              <a:rPr lang="es-ES" sz="1600" dirty="0" smtClean="0"/>
              <a:t>: 2006-2007 y 2007-2008.</a:t>
            </a:r>
          </a:p>
          <a:p>
            <a:pPr lvl="0"/>
            <a:r>
              <a:rPr lang="es-ES" sz="1600" dirty="0" smtClean="0"/>
              <a:t>Producciones escritas de </a:t>
            </a:r>
            <a:r>
              <a:rPr lang="es-ES" sz="1600" b="1" dirty="0" smtClean="0"/>
              <a:t>diferentes niveles</a:t>
            </a:r>
            <a:r>
              <a:rPr lang="es-ES" sz="1600" dirty="0" smtClean="0"/>
              <a:t>: desde 1º ESO hasta 2º BACH.</a:t>
            </a:r>
          </a:p>
          <a:p>
            <a:pPr lvl="0"/>
            <a:r>
              <a:rPr lang="es-ES" sz="1600" dirty="0" smtClean="0"/>
              <a:t>Producciones escritas de </a:t>
            </a:r>
            <a:r>
              <a:rPr lang="es-ES" sz="1600" b="1" dirty="0" smtClean="0"/>
              <a:t>diferentes asignaturas</a:t>
            </a:r>
            <a:r>
              <a:rPr lang="es-ES" sz="1600" dirty="0" smtClean="0"/>
              <a:t>: Lengua castellana y Literatura, Cultura Clásica, Filosofía y una carta para un concurso contra la violencia doméstica.</a:t>
            </a:r>
          </a:p>
          <a:p>
            <a:pPr lvl="0"/>
            <a:r>
              <a:rPr lang="es-ES" sz="1600" dirty="0" smtClean="0"/>
              <a:t>Producciones escritas de </a:t>
            </a:r>
            <a:r>
              <a:rPr lang="es-ES" sz="1600" b="1" dirty="0" smtClean="0"/>
              <a:t>diferente tipología textual</a:t>
            </a:r>
            <a:r>
              <a:rPr lang="es-ES" sz="1600" dirty="0" smtClean="0"/>
              <a:t>: textos narrativos, descriptivos, expositivos y argumentativos, </a:t>
            </a:r>
          </a:p>
          <a:p>
            <a:pPr lvl="0"/>
            <a:r>
              <a:rPr lang="es-ES" sz="1600" dirty="0" smtClean="0"/>
              <a:t>y </a:t>
            </a:r>
            <a:r>
              <a:rPr lang="es-ES" sz="1600" b="1" dirty="0" smtClean="0"/>
              <a:t>temática diferente</a:t>
            </a:r>
            <a:r>
              <a:rPr lang="es-ES" sz="1600" dirty="0" smtClean="0"/>
              <a:t>: las drogas, la felicidad, los problemas personales, el fútbol europeo, etc. </a:t>
            </a:r>
          </a:p>
          <a:p>
            <a:r>
              <a:rPr lang="es-ES" sz="1600" dirty="0" smtClean="0"/>
              <a:t>En total, se han estudiado </a:t>
            </a:r>
            <a:r>
              <a:rPr lang="es-ES" sz="1600" b="1" u="sng" dirty="0" smtClean="0"/>
              <a:t>702 redacciones </a:t>
            </a:r>
            <a:r>
              <a:rPr lang="es-ES" sz="1600" dirty="0" smtClean="0"/>
              <a:t>con una media de 350 palabras por redacción. </a:t>
            </a:r>
          </a:p>
          <a:p>
            <a:pPr lvl="1"/>
            <a:endParaRPr lang="es-E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i="1" dirty="0" smtClean="0"/>
              <a:t>Escrivo como hablo</a:t>
            </a:r>
            <a:r>
              <a:rPr lang="es-ES" dirty="0" smtClean="0"/>
              <a:t> también en secundaria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NIVEL FONÉTICO-ORTOGRÁFICO:</a:t>
            </a:r>
          </a:p>
          <a:p>
            <a:pPr lvl="1"/>
            <a:r>
              <a:rPr lang="es-ES" dirty="0" smtClean="0"/>
              <a:t>desprecian las convenciones ortográficas más básicas.</a:t>
            </a:r>
          </a:p>
          <a:p>
            <a:pPr lvl="1"/>
            <a:r>
              <a:rPr lang="es-ES" dirty="0" smtClean="0"/>
              <a:t> se observa una ausencia llamativa de tildes; </a:t>
            </a:r>
          </a:p>
          <a:p>
            <a:pPr lvl="1"/>
            <a:r>
              <a:rPr lang="es-ES" dirty="0" smtClean="0"/>
              <a:t>faltas de ortografía redundantes (especialmente por su no diferenciación fonética: B/V; o por su inexistencia: H); </a:t>
            </a:r>
          </a:p>
          <a:p>
            <a:pPr lvl="1"/>
            <a:r>
              <a:rPr lang="es-ES" dirty="0" smtClean="0"/>
              <a:t>faltas en el uso de las mayúsculas –cada vez más-; </a:t>
            </a:r>
          </a:p>
          <a:p>
            <a:pPr lvl="1"/>
            <a:r>
              <a:rPr lang="es-ES" dirty="0" smtClean="0"/>
              <a:t>uso de abreviaturas de móvil; </a:t>
            </a:r>
          </a:p>
          <a:p>
            <a:pPr lvl="1"/>
            <a:r>
              <a:rPr lang="es-ES" dirty="0" smtClean="0"/>
              <a:t>y mal uso de los signos de puntuación (o bien no existen, como si el texto escrito fuera un flujo oral incontenible, o bien se utilizan mal –respondiendo más bien a una pausa respiratoria que a una pausa lógica-, como por ejemplo la coma entre sujeto y predicado)</a:t>
            </a:r>
            <a:endParaRPr lang="es-E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3999" cy="6858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s-ES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73580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i="1" dirty="0" smtClean="0"/>
              <a:t>Escrivo como hablo</a:t>
            </a:r>
            <a:r>
              <a:rPr lang="es-ES" dirty="0" smtClean="0"/>
              <a:t> también en secundaria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EJEMPLOS:</a:t>
            </a:r>
          </a:p>
          <a:p>
            <a:pPr>
              <a:buNone/>
            </a:pPr>
            <a:endParaRPr lang="es-ES" dirty="0" smtClean="0"/>
          </a:p>
          <a:p>
            <a:pPr lvl="1"/>
            <a:r>
              <a:rPr lang="es-ES" i="1" dirty="0" smtClean="0"/>
              <a:t>Cuando llegó, se levantó el chico mayor y le dijo que le esperaba a la salida en la plaza de </a:t>
            </a:r>
            <a:r>
              <a:rPr lang="es-ES" b="1" i="1" dirty="0" smtClean="0"/>
              <a:t>alado</a:t>
            </a:r>
            <a:r>
              <a:rPr lang="es-ES" i="1" dirty="0" smtClean="0"/>
              <a:t>. </a:t>
            </a:r>
          </a:p>
          <a:p>
            <a:pPr lvl="0">
              <a:buNone/>
            </a:pPr>
            <a:endParaRPr lang="es-ES" i="1" dirty="0" smtClean="0"/>
          </a:p>
          <a:p>
            <a:pPr lvl="0">
              <a:buNone/>
            </a:pPr>
            <a:endParaRPr lang="es-ES" i="1" dirty="0" smtClean="0"/>
          </a:p>
          <a:p>
            <a:pPr lvl="1"/>
            <a:r>
              <a:rPr lang="es-ES" i="1" dirty="0" smtClean="0"/>
              <a:t>También </a:t>
            </a:r>
            <a:r>
              <a:rPr lang="es-ES" i="1" dirty="0" err="1" smtClean="0"/>
              <a:t>tendria</a:t>
            </a:r>
            <a:r>
              <a:rPr lang="es-ES" i="1" dirty="0" smtClean="0"/>
              <a:t> que haber mas control en las aduanas para evitar </a:t>
            </a:r>
            <a:r>
              <a:rPr lang="es-ES" i="1" dirty="0" err="1" smtClean="0"/>
              <a:t>asi</a:t>
            </a:r>
            <a:r>
              <a:rPr lang="es-ES" i="1" dirty="0" smtClean="0"/>
              <a:t> la entrada de estas sustancias en el </a:t>
            </a:r>
            <a:r>
              <a:rPr lang="es-ES" b="1" i="1" dirty="0" err="1" smtClean="0"/>
              <a:t>Pais</a:t>
            </a:r>
            <a:r>
              <a:rPr lang="es-ES" i="1" dirty="0" smtClean="0"/>
              <a:t> y tener mas controlados a los sospechosos de </a:t>
            </a:r>
            <a:r>
              <a:rPr lang="es-ES" b="1" i="1" dirty="0" err="1" smtClean="0"/>
              <a:t>Narcotrafico</a:t>
            </a:r>
            <a:endParaRPr lang="es-ES" i="1" dirty="0" smtClean="0"/>
          </a:p>
          <a:p>
            <a:pPr lvl="0">
              <a:buNone/>
            </a:pPr>
            <a:endParaRPr lang="es-ES" i="1" dirty="0" smtClean="0"/>
          </a:p>
          <a:p>
            <a:pPr>
              <a:buNone/>
            </a:pPr>
            <a:r>
              <a:rPr lang="es-ES" i="1" dirty="0" smtClean="0"/>
              <a:t>. </a:t>
            </a:r>
            <a:endParaRPr lang="es-ES" dirty="0" smtClean="0"/>
          </a:p>
          <a:p>
            <a:pPr lvl="0">
              <a:buNone/>
            </a:pPr>
            <a:endParaRPr lang="es-ES" i="1" dirty="0" smtClean="0"/>
          </a:p>
          <a:p>
            <a:pPr lvl="0"/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134</TotalTime>
  <Words>1522</Words>
  <Application>Microsoft Office PowerPoint</Application>
  <PresentationFormat>On-screen Show (4:3)</PresentationFormat>
  <Paragraphs>114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Mirador</vt:lpstr>
      <vt:lpstr>Itziar Aragüés y Jaime Nubiola:  Escrivo como hablo también en secundaria</vt:lpstr>
      <vt:lpstr>Escrivo como hablo también en secundaria</vt:lpstr>
      <vt:lpstr>Slide 3</vt:lpstr>
      <vt:lpstr>Escrivo como hablo también en secundaria</vt:lpstr>
      <vt:lpstr>Escrivo como hablo también en secundaria</vt:lpstr>
      <vt:lpstr>Escrivo como hablo también en secundaria</vt:lpstr>
      <vt:lpstr>Escrivo como hablo también en secundaria</vt:lpstr>
      <vt:lpstr>Slide 8</vt:lpstr>
      <vt:lpstr>Escrivo como hablo también en secundaria</vt:lpstr>
      <vt:lpstr>Escrivo como hablo también en secundaria</vt:lpstr>
      <vt:lpstr>Escrivo como hablo también en secundaria</vt:lpstr>
      <vt:lpstr>Escrivo como hablo también en secundaria</vt:lpstr>
      <vt:lpstr>Escrivo como hablo también en secundaria</vt:lpstr>
      <vt:lpstr>Escrivo como hablo también en secundaria</vt:lpstr>
      <vt:lpstr>Escrivo como hablo también en secundaria</vt:lpstr>
      <vt:lpstr>Slide 16</vt:lpstr>
      <vt:lpstr>Escrivo como hablo también en secundaria</vt:lpstr>
      <vt:lpstr>Escrivo como hablo también en secundaria</vt:lpstr>
      <vt:lpstr>Escrivo como hablo también en secundaria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Itziar</dc:creator>
  <cp:lastModifiedBy>g4</cp:lastModifiedBy>
  <cp:revision>19</cp:revision>
  <dcterms:created xsi:type="dcterms:W3CDTF">2009-03-15T15:33:55Z</dcterms:created>
  <dcterms:modified xsi:type="dcterms:W3CDTF">2009-03-15T15:36:11Z</dcterms:modified>
</cp:coreProperties>
</file>