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2"/>
  </p:notesMasterIdLst>
  <p:sldIdLst>
    <p:sldId id="256" r:id="rId2"/>
    <p:sldId id="258" r:id="rId3"/>
    <p:sldId id="257" r:id="rId4"/>
    <p:sldId id="259" r:id="rId5"/>
    <p:sldId id="260" r:id="rId6"/>
    <p:sldId id="261" r:id="rId7"/>
    <p:sldId id="264" r:id="rId8"/>
    <p:sldId id="265" r:id="rId9"/>
    <p:sldId id="267" r:id="rId10"/>
    <p:sldId id="266" r:id="rId11"/>
    <p:sldId id="268" r:id="rId12"/>
    <p:sldId id="269" r:id="rId13"/>
    <p:sldId id="270" r:id="rId14"/>
    <p:sldId id="273" r:id="rId15"/>
    <p:sldId id="277" r:id="rId16"/>
    <p:sldId id="274" r:id="rId17"/>
    <p:sldId id="276" r:id="rId18"/>
    <p:sldId id="271" r:id="rId19"/>
    <p:sldId id="272" r:id="rId20"/>
    <p:sldId id="275" r:id="rId21"/>
  </p:sldIdLst>
  <p:sldSz cx="9144000" cy="6858000" type="screen4x3"/>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17" d="100"/>
          <a:sy n="117" d="100"/>
        </p:scale>
        <p:origin x="-6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esProps" Target="presProps.xml"/><Relationship Id="rId25"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ableStyles" Target="tableStyles.xml"/><Relationship Id="rId14" Type="http://schemas.openxmlformats.org/officeDocument/2006/relationships/slide" Target="slides/slide13.xml"/><Relationship Id="rId23" Type="http://schemas.openxmlformats.org/officeDocument/2006/relationships/printerSettings" Target="printerSettings/printerSettings1.bin"/><Relationship Id="rId4" Type="http://schemas.openxmlformats.org/officeDocument/2006/relationships/slide" Target="slides/slide3.xml"/><Relationship Id="rId26" Type="http://schemas.openxmlformats.org/officeDocument/2006/relationships/theme" Target="theme/theme1.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notesMaster" Target="notesMasters/notesMaster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4298FF-F1B4-3C4B-BCB4-3871302D0095}" type="datetimeFigureOut">
              <a:rPr lang="es-ES_tradnl" smtClean="0"/>
              <a:pPr/>
              <a:t>2/20/09</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8D5B19-F24A-F347-ADE4-A1CAA7A2FA57}" type="slidenum">
              <a:rPr lang="es-ES_tradnl" smtClean="0"/>
              <a:pPr/>
              <a:t>‹#›</a:t>
            </a:fld>
            <a:endParaRPr lang="es-ES_tradnl"/>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1897971-7E1B-684F-8DE1-05718CB8352A}" type="slidenum">
              <a:rPr lang="es-ES_tradnl">
                <a:latin typeface="Arial" charset="0"/>
                <a:ea typeface="ＭＳ Ｐゴシック" charset="-128"/>
                <a:cs typeface="ＭＳ Ｐゴシック" charset="-128"/>
              </a:rPr>
              <a:pPr/>
              <a:t>3</a:t>
            </a:fld>
            <a:endParaRPr lang="es-ES_tradnl">
              <a:latin typeface="Arial" charset="0"/>
              <a:ea typeface="ＭＳ Ｐゴシック" charset="-128"/>
              <a:cs typeface="ＭＳ Ｐゴシック" charset="-128"/>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s-ES_tradnl">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4F0D1A-AAAE-4046-AB13-5B1A627EE16B}" type="slidenum">
              <a:rPr lang="es-ES_tradnl"/>
              <a:pPr/>
              <a:t>4</a:t>
            </a:fld>
            <a:endParaRPr lang="es-ES_tradnl"/>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9EEA2-D484-884D-8389-C96FF0816E09}" type="slidenum">
              <a:rPr lang="es-ES_tradnl"/>
              <a:pPr/>
              <a:t>6</a:t>
            </a:fld>
            <a:endParaRPr lang="es-ES_tradnl"/>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02EFB7-7E80-174B-B092-F699E8980F9F}" type="slidenum">
              <a:rPr lang="es-ES_tradnl"/>
              <a:pPr/>
              <a:t>9</a:t>
            </a:fld>
            <a:endParaRPr lang="es-ES_tradnl"/>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9C5643E-2350-C54B-B134-1B7FA08C64A5}" type="slidenum">
              <a:rPr lang="es-ES_tradnl"/>
              <a:pPr/>
              <a:t>14</a:t>
            </a:fld>
            <a:endParaRPr lang="es-ES_tradnl"/>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s-ES_tradnl"/>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9C5643E-2350-C54B-B134-1B7FA08C64A5}" type="slidenum">
              <a:rPr lang="es-ES_tradnl"/>
              <a:pPr/>
              <a:t>15</a:t>
            </a:fld>
            <a:endParaRPr lang="es-ES_tradnl"/>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s-ES_tradnl"/>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293E69F-A032-F64E-B033-0E0777D28809}" type="slidenum">
              <a:rPr lang="es-ES_tradnl"/>
              <a:pPr/>
              <a:t>16</a:t>
            </a:fld>
            <a:endParaRPr lang="es-ES_tradnl"/>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s-ES_tradnl"/>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FEC9875-40DE-D548-BF27-928E91C978AB}" type="slidenum">
              <a:rPr lang="es-ES_tradnl"/>
              <a:pPr/>
              <a:t>19</a:t>
            </a:fld>
            <a:endParaRPr lang="es-ES_tradnl"/>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s-ES_tradnl"/>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E4FF7CC-6990-E042-B3D9-BE875702F796}" type="slidenum">
              <a:rPr lang="es-ES_tradnl"/>
              <a:pPr/>
              <a:t>20</a:t>
            </a:fld>
            <a:endParaRPr lang="es-ES_tradnl"/>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s-ES_trad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s-ES_tradnl"/>
          </a:p>
        </p:txBody>
      </p:sp>
      <p:sp>
        <p:nvSpPr>
          <p:cNvPr id="4" name="Date Placeholder 3"/>
          <p:cNvSpPr>
            <a:spLocks noGrp="1"/>
          </p:cNvSpPr>
          <p:nvPr>
            <p:ph type="dt" sz="half" idx="10"/>
          </p:nvPr>
        </p:nvSpPr>
        <p:spPr/>
        <p:txBody>
          <a:bodyPr/>
          <a:lstStyle/>
          <a:p>
            <a:fld id="{491EBE0E-60B9-9341-ACDF-6DEF7FD623D0}" type="datetimeFigureOut">
              <a:rPr lang="es-ES_tradnl" smtClean="0"/>
              <a:pPr/>
              <a:t>2/20/09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F48BA8BB-DBA7-7A4F-B51B-7E30584CA41E}" type="slidenum">
              <a:rPr lang="es-ES_tradnl" smtClean="0"/>
              <a:pPr/>
              <a:t>‹#›</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Date Placeholder 3"/>
          <p:cNvSpPr>
            <a:spLocks noGrp="1"/>
          </p:cNvSpPr>
          <p:nvPr>
            <p:ph type="dt" sz="half" idx="10"/>
          </p:nvPr>
        </p:nvSpPr>
        <p:spPr/>
        <p:txBody>
          <a:bodyPr/>
          <a:lstStyle/>
          <a:p>
            <a:fld id="{491EBE0E-60B9-9341-ACDF-6DEF7FD623D0}" type="datetimeFigureOut">
              <a:rPr lang="es-ES_tradnl" smtClean="0"/>
              <a:pPr/>
              <a:t>2/20/09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F48BA8BB-DBA7-7A4F-B51B-7E30584CA41E}" type="slidenum">
              <a:rPr lang="es-ES_tradnl" smtClean="0"/>
              <a:pPr/>
              <a:t>‹#›</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s-ES_trad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Date Placeholder 3"/>
          <p:cNvSpPr>
            <a:spLocks noGrp="1"/>
          </p:cNvSpPr>
          <p:nvPr>
            <p:ph type="dt" sz="half" idx="10"/>
          </p:nvPr>
        </p:nvSpPr>
        <p:spPr/>
        <p:txBody>
          <a:bodyPr/>
          <a:lstStyle/>
          <a:p>
            <a:fld id="{491EBE0E-60B9-9341-ACDF-6DEF7FD623D0}" type="datetimeFigureOut">
              <a:rPr lang="es-ES_tradnl" smtClean="0"/>
              <a:pPr/>
              <a:t>2/20/09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F48BA8BB-DBA7-7A4F-B51B-7E30584CA41E}" type="slidenum">
              <a:rPr lang="es-ES_tradnl" smtClean="0"/>
              <a:pPr/>
              <a:t>‹#›</a:t>
            </a:fld>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s-ES_tradnl" smtClean="0"/>
              <a:t>Click to edit Master title style</a:t>
            </a:r>
            <a:endParaRPr lang="es-ES_tradnl"/>
          </a:p>
        </p:txBody>
      </p:sp>
      <p:sp>
        <p:nvSpPr>
          <p:cNvPr id="3" name="Text Placeholder 2"/>
          <p:cNvSpPr>
            <a:spLocks noGrp="1"/>
          </p:cNvSpPr>
          <p:nvPr>
            <p:ph type="body" sz="half" idx="1"/>
          </p:nvPr>
        </p:nvSpPr>
        <p:spPr>
          <a:xfrm>
            <a:off x="685800" y="1981200"/>
            <a:ext cx="3810000" cy="4114800"/>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Content Placeholder 3"/>
          <p:cNvSpPr>
            <a:spLocks noGrp="1"/>
          </p:cNvSpPr>
          <p:nvPr>
            <p:ph sz="half" idx="2"/>
          </p:nvPr>
        </p:nvSpPr>
        <p:spPr>
          <a:xfrm>
            <a:off x="4648200" y="1981200"/>
            <a:ext cx="3810000" cy="4114800"/>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s-ES_tradnl"/>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s-ES_tradnl"/>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D04E750C-2066-2D4F-A5AC-87F6FAC90E34}" type="slidenum">
              <a:rPr lang="es-ES_tradnl"/>
              <a:pPr/>
              <a:t>‹#›</a:t>
            </a:fld>
            <a:endParaRPr lang="es-ES_trad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s-ES_tradnl" smtClean="0"/>
              <a:t>Click to edit Master title style</a:t>
            </a:r>
            <a:endParaRPr lang="es-ES_tradnl"/>
          </a:p>
        </p:txBody>
      </p:sp>
      <p:sp>
        <p:nvSpPr>
          <p:cNvPr id="3" name="Text Placeholder 2"/>
          <p:cNvSpPr>
            <a:spLocks noGrp="1"/>
          </p:cNvSpPr>
          <p:nvPr>
            <p:ph type="body" sz="half" idx="1"/>
          </p:nvPr>
        </p:nvSpPr>
        <p:spPr>
          <a:xfrm>
            <a:off x="685800" y="1981200"/>
            <a:ext cx="7772400" cy="1981200"/>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Content Placeholder 3"/>
          <p:cNvSpPr>
            <a:spLocks noGrp="1"/>
          </p:cNvSpPr>
          <p:nvPr>
            <p:ph sz="half" idx="2"/>
          </p:nvPr>
        </p:nvSpPr>
        <p:spPr>
          <a:xfrm>
            <a:off x="685800" y="4114800"/>
            <a:ext cx="7772400" cy="1981200"/>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s-ES_tradnl"/>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s-ES_tradnl"/>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F21825EA-3E0B-0147-AB43-533AB2368871}" type="slidenum">
              <a:rPr lang="es-ES_tradnl"/>
              <a:pPr/>
              <a:t>‹#›</a:t>
            </a:fld>
            <a:endParaRPr lang="es-ES_trad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s-ES_tradnl" smtClean="0"/>
              <a:t>Click to edit Master title style</a:t>
            </a:r>
            <a:endParaRPr lang="es-ES_tradnl"/>
          </a:p>
        </p:txBody>
      </p:sp>
      <p:sp>
        <p:nvSpPr>
          <p:cNvPr id="3" name="Chart Placeholder 2"/>
          <p:cNvSpPr>
            <a:spLocks noGrp="1"/>
          </p:cNvSpPr>
          <p:nvPr>
            <p:ph type="chart" sz="half" idx="1"/>
          </p:nvPr>
        </p:nvSpPr>
        <p:spPr>
          <a:xfrm>
            <a:off x="685800" y="1981200"/>
            <a:ext cx="3810000" cy="4114800"/>
          </a:xfrm>
        </p:spPr>
        <p:txBody>
          <a:bodyPr/>
          <a:lstStyle/>
          <a:p>
            <a:pPr lvl="0"/>
            <a:endParaRPr lang="es-ES_tradnl"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3E153223-E8C2-3944-9A02-741FF5160211}" type="slidenum">
              <a:rPr lang="es-ES_tradnl"/>
              <a:pPr>
                <a:defRPr/>
              </a:pPr>
              <a:t>‹#›</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Date Placeholder 3"/>
          <p:cNvSpPr>
            <a:spLocks noGrp="1"/>
          </p:cNvSpPr>
          <p:nvPr>
            <p:ph type="dt" sz="half" idx="10"/>
          </p:nvPr>
        </p:nvSpPr>
        <p:spPr/>
        <p:txBody>
          <a:bodyPr/>
          <a:lstStyle/>
          <a:p>
            <a:fld id="{491EBE0E-60B9-9341-ACDF-6DEF7FD623D0}" type="datetimeFigureOut">
              <a:rPr lang="es-ES_tradnl" smtClean="0"/>
              <a:pPr/>
              <a:t>2/20/09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F48BA8BB-DBA7-7A4F-B51B-7E30584CA41E}" type="slidenum">
              <a:rPr lang="es-ES_tradnl" smtClean="0"/>
              <a:pPr/>
              <a:t>‹#›</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491EBE0E-60B9-9341-ACDF-6DEF7FD623D0}" type="datetimeFigureOut">
              <a:rPr lang="es-ES_tradnl" smtClean="0"/>
              <a:pPr/>
              <a:t>2/20/09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F48BA8BB-DBA7-7A4F-B51B-7E30584CA41E}" type="slidenum">
              <a:rPr lang="es-ES_tradnl" smtClean="0"/>
              <a:pPr/>
              <a:t>‹#›</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5" name="Date Placeholder 4"/>
          <p:cNvSpPr>
            <a:spLocks noGrp="1"/>
          </p:cNvSpPr>
          <p:nvPr>
            <p:ph type="dt" sz="half" idx="10"/>
          </p:nvPr>
        </p:nvSpPr>
        <p:spPr/>
        <p:txBody>
          <a:bodyPr/>
          <a:lstStyle/>
          <a:p>
            <a:fld id="{491EBE0E-60B9-9341-ACDF-6DEF7FD623D0}" type="datetimeFigureOut">
              <a:rPr lang="es-ES_tradnl" smtClean="0"/>
              <a:pPr/>
              <a:t>2/20/09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F48BA8BB-DBA7-7A4F-B51B-7E30584CA41E}" type="slidenum">
              <a:rPr lang="es-ES_tradnl" smtClean="0"/>
              <a:pPr/>
              <a:t>‹#›</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7" name="Date Placeholder 6"/>
          <p:cNvSpPr>
            <a:spLocks noGrp="1"/>
          </p:cNvSpPr>
          <p:nvPr>
            <p:ph type="dt" sz="half" idx="10"/>
          </p:nvPr>
        </p:nvSpPr>
        <p:spPr/>
        <p:txBody>
          <a:bodyPr/>
          <a:lstStyle/>
          <a:p>
            <a:fld id="{491EBE0E-60B9-9341-ACDF-6DEF7FD623D0}" type="datetimeFigureOut">
              <a:rPr lang="es-ES_tradnl" smtClean="0"/>
              <a:pPr/>
              <a:t>2/20/09</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F48BA8BB-DBA7-7A4F-B51B-7E30584CA41E}" type="slidenum">
              <a:rPr lang="es-ES_tradnl" smtClean="0"/>
              <a:pPr/>
              <a:t>‹#›</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Date Placeholder 2"/>
          <p:cNvSpPr>
            <a:spLocks noGrp="1"/>
          </p:cNvSpPr>
          <p:nvPr>
            <p:ph type="dt" sz="half" idx="10"/>
          </p:nvPr>
        </p:nvSpPr>
        <p:spPr/>
        <p:txBody>
          <a:bodyPr/>
          <a:lstStyle/>
          <a:p>
            <a:fld id="{491EBE0E-60B9-9341-ACDF-6DEF7FD623D0}" type="datetimeFigureOut">
              <a:rPr lang="es-ES_tradnl" smtClean="0"/>
              <a:pPr/>
              <a:t>2/20/09</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F48BA8BB-DBA7-7A4F-B51B-7E30584CA41E}" type="slidenum">
              <a:rPr lang="es-ES_tradnl" smtClean="0"/>
              <a:pPr/>
              <a:t>‹#›</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EBE0E-60B9-9341-ACDF-6DEF7FD623D0}" type="datetimeFigureOut">
              <a:rPr lang="es-ES_tradnl" smtClean="0"/>
              <a:pPr/>
              <a:t>2/20/09</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F48BA8BB-DBA7-7A4F-B51B-7E30584CA41E}" type="slidenum">
              <a:rPr lang="es-ES_tradnl" smtClean="0"/>
              <a:pPr/>
              <a:t>‹#›</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491EBE0E-60B9-9341-ACDF-6DEF7FD623D0}" type="datetimeFigureOut">
              <a:rPr lang="es-ES_tradnl" smtClean="0"/>
              <a:pPr/>
              <a:t>2/20/09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F48BA8BB-DBA7-7A4F-B51B-7E30584CA41E}" type="slidenum">
              <a:rPr lang="es-ES_tradnl" smtClean="0"/>
              <a:pPr/>
              <a:t>‹#›</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491EBE0E-60B9-9341-ACDF-6DEF7FD623D0}" type="datetimeFigureOut">
              <a:rPr lang="es-ES_tradnl" smtClean="0"/>
              <a:pPr/>
              <a:t>2/20/09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F48BA8BB-DBA7-7A4F-B51B-7E30584CA41E}" type="slidenum">
              <a:rPr lang="es-ES_tradnl" smtClean="0"/>
              <a:pPr/>
              <a:t>‹#›</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Click to edit Master title style</a:t>
            </a:r>
            <a:endParaRPr lang="es-ES_trad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EBE0E-60B9-9341-ACDF-6DEF7FD623D0}" type="datetimeFigureOut">
              <a:rPr lang="es-ES_tradnl" smtClean="0"/>
              <a:pPr/>
              <a:t>2/20/09</a:t>
            </a:fld>
            <a:endParaRPr lang="es-ES_trad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8BA8BB-DBA7-7A4F-B51B-7E30584CA41E}" type="slidenum">
              <a:rPr lang="es-ES_tradnl" smtClean="0"/>
              <a:pPr/>
              <a:t>‹#›</a:t>
            </a:fld>
            <a:endParaRPr lang="es-ES_tradnl"/>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www.unav.es/users/LecturasRecomendables.html" TargetMode="External"/><Relationship Id="rId3" Type="http://schemas.openxmlformats.org/officeDocument/2006/relationships/image" Target="../media/image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new.facebook.com/group.php?gid=83818390410" TargetMode="External"/><Relationship Id="rId3"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6" Type="http://schemas.openxmlformats.org/officeDocument/2006/relationships/hyperlink" Target="http://realidadylenguaje.blogspot.com/" TargetMode="External"/><Relationship Id="rId4" Type="http://schemas.openxmlformats.org/officeDocument/2006/relationships/hyperlink" Target="http://www.pensaryconocer.blogspot.com/" TargetMode="External"/><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historiasqueyacenenmi.blogspot.com/" TargetMode="External"/><Relationship Id="rId5" Type="http://schemas.openxmlformats.org/officeDocument/2006/relationships/hyperlink" Target="http://filosofialirica.blogspot.co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www.vimeo.com/1511109"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_tradnl" dirty="0" smtClean="0"/>
              <a:t>Asesoramiento académico</a:t>
            </a:r>
            <a:endParaRPr lang="es-ES_tradnl" dirty="0"/>
          </a:p>
        </p:txBody>
      </p:sp>
      <p:sp>
        <p:nvSpPr>
          <p:cNvPr id="3" name="Subtitle 2"/>
          <p:cNvSpPr>
            <a:spLocks noGrp="1"/>
          </p:cNvSpPr>
          <p:nvPr>
            <p:ph type="subTitle" idx="1"/>
          </p:nvPr>
        </p:nvSpPr>
        <p:spPr/>
        <p:txBody>
          <a:bodyPr/>
          <a:lstStyle/>
          <a:p>
            <a:r>
              <a:rPr lang="es-ES_tradnl" dirty="0" smtClean="0"/>
              <a:t>Centro Universitario Villanueva,</a:t>
            </a:r>
          </a:p>
          <a:p>
            <a:r>
              <a:rPr lang="es-ES_tradnl" dirty="0" smtClean="0"/>
              <a:t>Madrid, </a:t>
            </a:r>
            <a:r>
              <a:rPr lang="es-ES_tradnl" smtClean="0"/>
              <a:t>24 febrero 2009</a:t>
            </a:r>
            <a:endParaRPr lang="es-ES_tradn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smtClean="0"/>
              <a:t>Con Gorka y Teresa en East Lansing, Michigan, abril 08</a:t>
            </a:r>
            <a:endParaRPr lang="es-ES_tradnl" dirty="0"/>
          </a:p>
        </p:txBody>
      </p:sp>
      <p:sp>
        <p:nvSpPr>
          <p:cNvPr id="3" name="Text Placeholder 2"/>
          <p:cNvSpPr>
            <a:spLocks noGrp="1"/>
          </p:cNvSpPr>
          <p:nvPr>
            <p:ph type="body" sz="half" idx="1"/>
          </p:nvPr>
        </p:nvSpPr>
        <p:spPr>
          <a:xfrm>
            <a:off x="685800" y="1981200"/>
            <a:ext cx="7772400" cy="228600"/>
          </a:xfrm>
        </p:spPr>
        <p:txBody>
          <a:bodyPr>
            <a:normAutofit fontScale="32500" lnSpcReduction="20000"/>
          </a:bodyPr>
          <a:lstStyle/>
          <a:p>
            <a:endParaRPr lang="es-ES_tradnl" dirty="0"/>
          </a:p>
        </p:txBody>
      </p:sp>
      <p:pic>
        <p:nvPicPr>
          <p:cNvPr id="5" name="Content Placeholder 4" descr="Imagen045.jpg"/>
          <p:cNvPicPr>
            <a:picLocks noGrp="1" noChangeAspect="1"/>
          </p:cNvPicPr>
          <p:nvPr>
            <p:ph sz="half" idx="2"/>
          </p:nvPr>
        </p:nvPicPr>
        <p:blipFill>
          <a:blip r:embed="rId2"/>
          <a:stretch>
            <a:fillRect/>
          </a:stretch>
        </p:blipFill>
        <p:spPr>
          <a:xfrm>
            <a:off x="1752600" y="2209800"/>
            <a:ext cx="5715000" cy="44958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3. Asesorar a los estudiantes</a:t>
            </a:r>
            <a:endParaRPr lang="es-ES_tradnl" dirty="0"/>
          </a:p>
        </p:txBody>
      </p:sp>
      <p:sp>
        <p:nvSpPr>
          <p:cNvPr id="3" name="Text Placeholder 2"/>
          <p:cNvSpPr>
            <a:spLocks noGrp="1"/>
          </p:cNvSpPr>
          <p:nvPr>
            <p:ph type="body" sz="half" idx="1"/>
          </p:nvPr>
        </p:nvSpPr>
        <p:spPr>
          <a:xfrm>
            <a:off x="685800" y="1981200"/>
            <a:ext cx="7772400" cy="4038600"/>
          </a:xfrm>
        </p:spPr>
        <p:txBody>
          <a:bodyPr>
            <a:normAutofit/>
          </a:bodyPr>
          <a:lstStyle/>
          <a:p>
            <a:r>
              <a:rPr lang="es-ES_tradnl" sz="4129" dirty="0" smtClean="0"/>
              <a:t>Alumnos actuales: entrevistas, horario, llamar, etc.</a:t>
            </a:r>
          </a:p>
          <a:p>
            <a:endParaRPr lang="es-ES_tradnl" sz="4129" dirty="0" smtClean="0"/>
          </a:p>
          <a:p>
            <a:endParaRPr lang="es-ES_tradnl" sz="4129" dirty="0" smtClean="0"/>
          </a:p>
          <a:p>
            <a:endParaRPr lang="es-ES_tradnl" dirty="0" smtClean="0"/>
          </a:p>
          <a:p>
            <a:endParaRPr lang="es-ES_tradnl" dirty="0" smtClean="0"/>
          </a:p>
          <a:p>
            <a:endParaRPr lang="es-ES_tradnl" dirty="0"/>
          </a:p>
        </p:txBody>
      </p:sp>
      <p:sp>
        <p:nvSpPr>
          <p:cNvPr id="4" name="Content Placeholder 3"/>
          <p:cNvSpPr>
            <a:spLocks noGrp="1"/>
          </p:cNvSpPr>
          <p:nvPr>
            <p:ph sz="half" idx="2"/>
          </p:nvPr>
        </p:nvSpPr>
        <p:spPr>
          <a:xfrm>
            <a:off x="708659" y="4572000"/>
            <a:ext cx="45719" cy="1981200"/>
          </a:xfrm>
        </p:spPr>
        <p:txBody>
          <a:bodyPr/>
          <a:lstStyle/>
          <a:p>
            <a:endParaRPr lang="es-ES_tradn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Leer libros inolvidables</a:t>
            </a:r>
            <a:endParaRPr lang="es-ES_tradnl" dirty="0"/>
          </a:p>
        </p:txBody>
      </p:sp>
      <p:sp>
        <p:nvSpPr>
          <p:cNvPr id="3" name="Text Placeholder 2"/>
          <p:cNvSpPr>
            <a:spLocks noGrp="1"/>
          </p:cNvSpPr>
          <p:nvPr>
            <p:ph type="body" sz="half" idx="1"/>
          </p:nvPr>
        </p:nvSpPr>
        <p:spPr>
          <a:xfrm>
            <a:off x="685800" y="1752600"/>
            <a:ext cx="7772400" cy="1066800"/>
          </a:xfrm>
        </p:spPr>
        <p:txBody>
          <a:bodyPr>
            <a:normAutofit lnSpcReduction="10000"/>
          </a:bodyPr>
          <a:lstStyle/>
          <a:p>
            <a:pPr algn="ctr"/>
            <a:r>
              <a:rPr lang="es-ES_tradnl" dirty="0" smtClean="0">
                <a:hlinkClick r:id="rId2"/>
              </a:rPr>
              <a:t>http://www.unav.es/users/LecturasRecomendables.html</a:t>
            </a:r>
            <a:endParaRPr lang="es-ES_tradnl" dirty="0" smtClean="0"/>
          </a:p>
          <a:p>
            <a:endParaRPr lang="es-ES_tradnl" dirty="0"/>
          </a:p>
        </p:txBody>
      </p:sp>
      <p:pic>
        <p:nvPicPr>
          <p:cNvPr id="5" name="Content Placeholder 4" descr="fragonard-1.jpg"/>
          <p:cNvPicPr>
            <a:picLocks noGrp="1" noChangeAspect="1"/>
          </p:cNvPicPr>
          <p:nvPr>
            <p:ph sz="half" idx="2"/>
          </p:nvPr>
        </p:nvPicPr>
        <p:blipFill>
          <a:blip r:embed="rId3"/>
          <a:stretch>
            <a:fillRect/>
          </a:stretch>
        </p:blipFill>
        <p:spPr>
          <a:xfrm>
            <a:off x="2895600" y="2819400"/>
            <a:ext cx="3048000" cy="40386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smtClean="0"/>
              <a:t>Hacerles escribir:</a:t>
            </a:r>
            <a:r>
              <a:rPr lang="es-ES_tradnl" dirty="0" smtClean="0"/>
              <a:t> </a:t>
            </a:r>
            <a:r>
              <a:rPr lang="es-ES_tradnl" dirty="0" err="1" smtClean="0"/>
              <a:t>facebook</a:t>
            </a:r>
            <a:r>
              <a:rPr lang="es-ES_tradnl" dirty="0" smtClean="0"/>
              <a:t/>
            </a:r>
            <a:br>
              <a:rPr lang="es-ES_tradnl" dirty="0" smtClean="0"/>
            </a:br>
            <a:r>
              <a:rPr lang="es-ES_tradnl" sz="2222" dirty="0" smtClean="0">
                <a:hlinkMouseOver r:id="rId2"/>
              </a:rPr>
              <a:t>http://www.new.facebook.com/group.php?gid=83818390410</a:t>
            </a:r>
            <a:r>
              <a:rPr lang="es-ES_tradnl" sz="2222" dirty="0" smtClean="0"/>
              <a:t/>
            </a:r>
            <a:br>
              <a:rPr lang="es-ES_tradnl" sz="2222" dirty="0" smtClean="0"/>
            </a:br>
            <a:r>
              <a:rPr lang="es-ES_tradnl" dirty="0" smtClean="0"/>
              <a:t/>
            </a:r>
            <a:br>
              <a:rPr lang="es-ES_tradnl" dirty="0" smtClean="0"/>
            </a:br>
            <a:endParaRPr lang="es-ES_tradnl" dirty="0"/>
          </a:p>
        </p:txBody>
      </p:sp>
      <p:sp>
        <p:nvSpPr>
          <p:cNvPr id="3" name="Text Placeholder 2"/>
          <p:cNvSpPr>
            <a:spLocks noGrp="1"/>
          </p:cNvSpPr>
          <p:nvPr>
            <p:ph type="body" sz="half" idx="1"/>
          </p:nvPr>
        </p:nvSpPr>
        <p:spPr/>
        <p:txBody>
          <a:bodyPr/>
          <a:lstStyle/>
          <a:p>
            <a:endParaRPr lang="es-ES_tradnl" dirty="0"/>
          </a:p>
        </p:txBody>
      </p:sp>
      <p:pic>
        <p:nvPicPr>
          <p:cNvPr id="5" name="Content Placeholder 4" descr="Imagen 1.png"/>
          <p:cNvPicPr>
            <a:picLocks noGrp="1" noChangeAspect="1"/>
          </p:cNvPicPr>
          <p:nvPr>
            <p:ph sz="half" idx="2"/>
          </p:nvPr>
        </p:nvPicPr>
        <p:blipFill>
          <a:blip r:embed="rId3"/>
          <a:stretch>
            <a:fillRect/>
          </a:stretch>
        </p:blipFill>
        <p:spPr>
          <a:xfrm>
            <a:off x="685800" y="1524000"/>
            <a:ext cx="7772400" cy="5334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609600"/>
            <a:ext cx="7772400" cy="6019800"/>
          </a:xfrm>
        </p:spPr>
        <p:txBody>
          <a:bodyPr/>
          <a:lstStyle/>
          <a:p>
            <a:pPr algn="l" eaLnBrk="1" hangingPunct="1"/>
            <a:r>
              <a:rPr lang="es-ES_tradnl" altLang="ja-JP" sz="3600"/>
              <a:t>“Quien no sabe expresarse bien, no puede pensar bien”</a:t>
            </a:r>
            <a:br>
              <a:rPr lang="es-ES_tradnl" altLang="ja-JP" sz="3600"/>
            </a:br>
            <a:r>
              <a:rPr lang="es-ES_tradnl" altLang="ja-JP" sz="3600"/>
              <a:t/>
            </a:r>
            <a:br>
              <a:rPr lang="es-ES_tradnl" altLang="ja-JP" sz="3600"/>
            </a:br>
            <a:r>
              <a:rPr lang="es-ES_tradnl" altLang="ja-JP" sz="3600"/>
              <a:t>Arturo Uslar Pietri, 1974</a:t>
            </a:r>
            <a:endParaRPr lang="es-ES_tradnl" altLang="ja-JP"/>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609600"/>
            <a:ext cx="7772400" cy="6019800"/>
          </a:xfrm>
        </p:spPr>
        <p:txBody>
          <a:bodyPr/>
          <a:lstStyle/>
          <a:p>
            <a:pPr algn="l" eaLnBrk="1" hangingPunct="1"/>
            <a:r>
              <a:rPr lang="es-ES_tradnl" altLang="ja-JP" sz="3600" dirty="0" smtClean="0"/>
              <a:t>Blogs de estudiantes:</a:t>
            </a:r>
            <a:br>
              <a:rPr lang="es-ES_tradnl" altLang="ja-JP" sz="3600" dirty="0" smtClean="0"/>
            </a:br>
            <a:r>
              <a:rPr lang="es-ES_tradnl" altLang="ja-JP" sz="3600" dirty="0" smtClean="0">
                <a:hlinkClick r:id="rId3"/>
              </a:rPr>
              <a:t>Felicidad concentrada</a:t>
            </a:r>
            <a:r>
              <a:rPr lang="es-ES_tradnl" altLang="ja-JP" sz="3600" dirty="0" smtClean="0"/>
              <a:t/>
            </a:r>
            <a:br>
              <a:rPr lang="es-ES_tradnl" altLang="ja-JP" sz="3600" dirty="0" smtClean="0"/>
            </a:br>
            <a:r>
              <a:rPr lang="es-ES_tradnl" altLang="ja-JP" sz="3600" dirty="0" smtClean="0">
                <a:hlinkClick r:id="rId4"/>
              </a:rPr>
              <a:t>Pensar y conocer</a:t>
            </a:r>
            <a:r>
              <a:rPr lang="es-ES_tradnl" altLang="ja-JP" sz="3600" dirty="0" smtClean="0"/>
              <a:t/>
            </a:r>
            <a:br>
              <a:rPr lang="es-ES_tradnl" altLang="ja-JP" sz="3600" dirty="0" smtClean="0"/>
            </a:br>
            <a:r>
              <a:rPr lang="es-ES_tradnl" altLang="ja-JP" sz="3600" dirty="0" smtClean="0">
                <a:hlinkClick r:id="rId5"/>
              </a:rPr>
              <a:t>Filosof</a:t>
            </a:r>
            <a:r>
              <a:rPr lang="es-ES_tradnl" altLang="ja-JP" sz="3600" dirty="0" smtClean="0">
                <a:hlinkClick r:id="rId5"/>
              </a:rPr>
              <a:t>ía lírica</a:t>
            </a:r>
            <a:r>
              <a:rPr lang="es-ES_tradnl" altLang="ja-JP" sz="3600" dirty="0" smtClean="0"/>
              <a:t/>
            </a:r>
            <a:br>
              <a:rPr lang="es-ES_tradnl" altLang="ja-JP" sz="3600" dirty="0" smtClean="0"/>
            </a:br>
            <a:r>
              <a:rPr lang="es-ES_tradnl" altLang="ja-JP" sz="3600" dirty="0" smtClean="0">
                <a:hlinkClick r:id="rId6"/>
              </a:rPr>
              <a:t>El lenguaje de la realidad</a:t>
            </a:r>
            <a:br>
              <a:rPr lang="es-ES_tradnl" altLang="ja-JP" sz="3600" dirty="0" smtClean="0">
                <a:hlinkClick r:id="rId6"/>
              </a:rPr>
            </a:br>
            <a:r>
              <a:rPr lang="es-ES_tradnl" altLang="ja-JP" sz="3600" dirty="0" smtClean="0"/>
              <a:t/>
            </a:r>
            <a:br>
              <a:rPr lang="es-ES_tradnl" altLang="ja-JP" sz="3600" dirty="0" smtClean="0"/>
            </a:br>
            <a:endParaRPr lang="es-ES_tradnl" altLang="ja-JP"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609600"/>
            <a:ext cx="7772400" cy="5715000"/>
          </a:xfrm>
        </p:spPr>
        <p:txBody>
          <a:bodyPr/>
          <a:lstStyle/>
          <a:p>
            <a:pPr algn="l" eaLnBrk="1" hangingPunct="1"/>
            <a:r>
              <a:rPr lang="es-ES_tradnl" altLang="ja-JP" sz="3600"/>
              <a:t>“La barbarie, en efecto, no tiene tan solo que ver con el uso incorrecto o deficiente de la lengua. Toca al corazón y la sensibilidad de la persona.”</a:t>
            </a:r>
            <a:br>
              <a:rPr lang="es-ES_tradnl" altLang="ja-JP" sz="3600"/>
            </a:br>
            <a:r>
              <a:rPr lang="es-ES_tradnl" altLang="ja-JP" sz="3600"/>
              <a:t/>
            </a:r>
            <a:br>
              <a:rPr lang="es-ES_tradnl" altLang="ja-JP" sz="3600"/>
            </a:br>
            <a:r>
              <a:rPr lang="es-ES_tradnl" altLang="ja-JP" sz="3600"/>
              <a:t>Rafael Tomás Caldera, 2008</a:t>
            </a:r>
            <a:endParaRPr lang="es-ES_tradnl" altLang="ja-JP"/>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lstStyle/>
          <a:p>
            <a:r>
              <a:rPr lang="es-ES_tradnl" dirty="0" smtClean="0"/>
              <a:t>Mentor en cursos superiores:</a:t>
            </a:r>
            <a:r>
              <a:rPr lang="es-ES_tradnl" smtClean="0"/>
              <a:t/>
            </a:r>
            <a:br>
              <a:rPr lang="es-ES_tradnl" smtClean="0"/>
            </a:br>
            <a:r>
              <a:rPr lang="es-ES_tradnl" smtClean="0"/>
              <a:t/>
            </a:r>
            <a:br>
              <a:rPr lang="es-ES_tradnl" smtClean="0"/>
            </a:br>
            <a:r>
              <a:rPr lang="es-ES_tradnl" smtClean="0"/>
              <a:t>Profesionalidad </a:t>
            </a:r>
            <a:r>
              <a:rPr lang="es-ES_tradnl" dirty="0" smtClean="0"/>
              <a:t>y respeto que </a:t>
            </a:r>
            <a:br>
              <a:rPr lang="es-ES_tradnl" dirty="0" smtClean="0"/>
            </a:br>
            <a:r>
              <a:rPr lang="es-ES_tradnl" dirty="0" smtClean="0"/>
              <a:t>favorecen la independencia y la libertad personales</a:t>
            </a:r>
            <a:endParaRPr lang="es-ES_tradn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Conclusión</a:t>
            </a:r>
            <a:endParaRPr lang="es-ES_tradn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609600"/>
            <a:ext cx="7772400" cy="5715000"/>
          </a:xfrm>
        </p:spPr>
        <p:txBody>
          <a:bodyPr>
            <a:normAutofit fontScale="90000"/>
          </a:bodyPr>
          <a:lstStyle/>
          <a:p>
            <a:pPr algn="l" eaLnBrk="1" hangingPunct="1"/>
            <a:r>
              <a:rPr lang="en-US" sz="2800">
                <a:solidFill>
                  <a:schemeClr val="tx1"/>
                </a:solidFill>
              </a:rPr>
              <a:t>”… all of them [ex-presidents] have said that it is important to carve out time to think and not spend your entire day reactive.” </a:t>
            </a:r>
            <a:r>
              <a:rPr lang="es-ES_tradnl" altLang="ja-JP" sz="2800"/>
              <a:t>Barack Obama, </a:t>
            </a:r>
            <a:r>
              <a:rPr lang="es-ES_tradnl" altLang="ja-JP" sz="2800" i="1"/>
              <a:t>Time</a:t>
            </a:r>
            <a:r>
              <a:rPr lang="es-ES_tradnl" altLang="ja-JP" sz="2800"/>
              <a:t> 5 enero 2009, entrevistado por </a:t>
            </a:r>
            <a:r>
              <a:rPr lang="en-US" sz="2800">
                <a:solidFill>
                  <a:schemeClr val="tx1"/>
                </a:solidFill>
              </a:rPr>
              <a:t>David Von Drehle.</a:t>
            </a:r>
            <a:br>
              <a:rPr lang="en-US" sz="2800">
                <a:solidFill>
                  <a:schemeClr val="tx1"/>
                </a:solidFill>
              </a:rPr>
            </a:br>
            <a:r>
              <a:rPr lang="en-US" sz="2800">
                <a:solidFill>
                  <a:schemeClr val="tx1"/>
                </a:solidFill>
              </a:rPr>
              <a:t/>
            </a:r>
            <a:br>
              <a:rPr lang="en-US" sz="2800">
                <a:solidFill>
                  <a:schemeClr val="tx1"/>
                </a:solidFill>
              </a:rPr>
            </a:br>
            <a:r>
              <a:rPr lang="en-US" sz="2800">
                <a:solidFill>
                  <a:schemeClr val="tx1"/>
                </a:solidFill>
              </a:rPr>
              <a:t>"Yes, we can" is both an affirmation of optimism and the essential claim of the competent. When the slogan is rooted in a record of accomplishment […] confidence and competence begin to feed each other. </a:t>
            </a:r>
            <a:br>
              <a:rPr lang="en-US" sz="2800">
                <a:solidFill>
                  <a:schemeClr val="tx1"/>
                </a:solidFill>
              </a:rPr>
            </a:br>
            <a:r>
              <a:rPr lang="en-US" sz="2800">
                <a:solidFill>
                  <a:schemeClr val="tx1"/>
                </a:solidFill>
              </a:rPr>
              <a:t/>
            </a:r>
            <a:br>
              <a:rPr lang="en-US" sz="2800">
                <a:solidFill>
                  <a:schemeClr val="tx1"/>
                </a:solidFill>
              </a:rPr>
            </a:br>
            <a:r>
              <a:rPr lang="en-US" sz="2800">
                <a:solidFill>
                  <a:schemeClr val="tx1"/>
                </a:solidFill>
              </a:rPr>
              <a:t>(...) they were drawn to Obama's self-assured and calming personality. They feel he was a person who does what he says he will do.</a:t>
            </a:r>
            <a:endParaRPr lang="es-ES_tradnl" altLang="ja-JP" sz="280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838200" y="0"/>
            <a:ext cx="8305800" cy="6494085"/>
          </a:xfrm>
          <a:prstGeom prst="rect">
            <a:avLst/>
          </a:prstGeom>
        </p:spPr>
        <p:txBody>
          <a:bodyPr wrap="square">
            <a:spAutoFit/>
          </a:bodyPr>
          <a:lstStyle/>
          <a:p>
            <a:r>
              <a:rPr lang="es-ES_tradnl" sz="3200" b="1" dirty="0" smtClean="0"/>
              <a:t>Bibliografía</a:t>
            </a:r>
            <a:r>
              <a:rPr lang="es-ES_tradnl" sz="3200" dirty="0" smtClean="0"/>
              <a:t/>
            </a:r>
            <a:br>
              <a:rPr lang="es-ES_tradnl" sz="3200" dirty="0" smtClean="0"/>
            </a:br>
            <a:endParaRPr lang="es-ES_tradnl" sz="3200" dirty="0" smtClean="0"/>
          </a:p>
          <a:p>
            <a:r>
              <a:rPr lang="es-ES_tradnl" sz="3200" dirty="0" err="1" smtClean="0"/>
              <a:t>—</a:t>
            </a:r>
            <a:r>
              <a:rPr lang="es-ES_tradnl" sz="3200" dirty="0" smtClean="0"/>
              <a:t> “Profesores </a:t>
            </a:r>
            <a:r>
              <a:rPr lang="es-ES_tradnl" sz="3200" dirty="0"/>
              <a:t>que quieren </a:t>
            </a:r>
            <a:r>
              <a:rPr lang="es-ES_tradnl" sz="3200" dirty="0" smtClean="0"/>
              <a:t>aprender: La </a:t>
            </a:r>
            <a:r>
              <a:rPr lang="es-ES_tradnl" sz="3200" dirty="0"/>
              <a:t>cordialidad </a:t>
            </a:r>
            <a:r>
              <a:rPr lang="es-ES_tradnl" sz="3200" dirty="0" smtClean="0"/>
              <a:t>universitaria”, </a:t>
            </a:r>
            <a:r>
              <a:rPr lang="es-ES_tradnl" sz="3200" i="1" dirty="0" smtClean="0"/>
              <a:t>Ethos Universitario</a:t>
            </a:r>
            <a:r>
              <a:rPr lang="es-ES_tradnl" sz="3200" dirty="0" smtClean="0"/>
              <a:t>, Colombia (en prensa) </a:t>
            </a:r>
            <a:br>
              <a:rPr lang="es-ES_tradnl" sz="3200" dirty="0" smtClean="0"/>
            </a:br>
            <a:r>
              <a:rPr lang="es-ES_tradnl" sz="3200" dirty="0" smtClean="0"/>
              <a:t/>
            </a:r>
            <a:br>
              <a:rPr lang="es-ES_tradnl" sz="3200" dirty="0" smtClean="0"/>
            </a:br>
            <a:r>
              <a:rPr lang="es-ES_tradnl" sz="3200" dirty="0" err="1" smtClean="0"/>
              <a:t>—</a:t>
            </a:r>
            <a:r>
              <a:rPr lang="es-ES_tradnl" sz="3200" dirty="0" smtClean="0"/>
              <a:t> “El asesoramiento personal como taller de escritura”, </a:t>
            </a:r>
            <a:r>
              <a:rPr lang="es-ES_tradnl" sz="3200" i="1" dirty="0" smtClean="0"/>
              <a:t>Estudios sobre Educación </a:t>
            </a:r>
            <a:r>
              <a:rPr lang="es-ES" sz="3200" dirty="0" smtClean="0"/>
              <a:t>2, (2002) 85-96</a:t>
            </a:r>
            <a:r>
              <a:rPr lang="es-ES_tradnl" sz="3200" dirty="0" smtClean="0"/>
              <a:t>.</a:t>
            </a:r>
          </a:p>
          <a:p>
            <a:endParaRPr lang="es-ES_tradnl" sz="3200" dirty="0" smtClean="0"/>
          </a:p>
          <a:p>
            <a:r>
              <a:rPr lang="es-ES_tradnl" sz="3200" dirty="0" err="1" smtClean="0"/>
              <a:t>—</a:t>
            </a:r>
            <a:r>
              <a:rPr lang="es-ES_tradnl" sz="3200" dirty="0" smtClean="0"/>
              <a:t> </a:t>
            </a:r>
            <a:r>
              <a:rPr lang="en-US" sz="3200" u="sng" dirty="0" smtClean="0">
                <a:hlinkClick r:id="rId2"/>
              </a:rPr>
              <a:t>El rol del profesor universitario. Cómo enseñar a pensar, </a:t>
            </a:r>
            <a:r>
              <a:rPr lang="en-US" sz="3200" dirty="0" smtClean="0">
                <a:hlinkClick r:id="rId2"/>
              </a:rPr>
              <a:t>Universidad de Piura, agosto 2008 (58 min.)</a:t>
            </a:r>
            <a:r>
              <a:rPr lang="es-ES_tradnl" sz="3200" dirty="0" smtClean="0"/>
              <a:t> http://</a:t>
            </a:r>
            <a:r>
              <a:rPr lang="es-ES_tradnl" sz="3200" dirty="0" err="1" smtClean="0"/>
              <a:t>www.vimeo.com</a:t>
            </a:r>
            <a:r>
              <a:rPr lang="es-ES_tradnl" sz="3200" dirty="0" smtClean="0"/>
              <a:t>/1511109</a:t>
            </a:r>
          </a:p>
          <a:p>
            <a:endParaRPr lang="es-ES_tradnl"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8975" y="609600"/>
            <a:ext cx="7475538" cy="1143000"/>
          </a:xfrm>
        </p:spPr>
        <p:txBody>
          <a:bodyPr/>
          <a:lstStyle/>
          <a:p>
            <a:pPr eaLnBrk="1" hangingPunct="1"/>
            <a:r>
              <a:rPr lang="es-ES_tradnl">
                <a:solidFill>
                  <a:schemeClr val="tx1"/>
                </a:solidFill>
              </a:rPr>
              <a:t>William B. Yeats (1865</a:t>
            </a:r>
            <a:r>
              <a:rPr lang="es-ES_tradnl" altLang="ja-JP">
                <a:solidFill>
                  <a:schemeClr val="tx1"/>
                </a:solidFill>
              </a:rPr>
              <a:t>-1939)</a:t>
            </a:r>
            <a:endParaRPr lang="es-ES_tradnl">
              <a:solidFill>
                <a:schemeClr val="tx1"/>
              </a:solidFill>
            </a:endParaRPr>
          </a:p>
        </p:txBody>
      </p:sp>
      <p:sp>
        <p:nvSpPr>
          <p:cNvPr id="56323" name="Rectangle 4"/>
          <p:cNvSpPr>
            <a:spLocks noGrp="1" noChangeArrowheads="1"/>
          </p:cNvSpPr>
          <p:nvPr>
            <p:ph type="body" sz="half" idx="2"/>
          </p:nvPr>
        </p:nvSpPr>
        <p:spPr>
          <a:xfrm>
            <a:off x="4651375" y="1981200"/>
            <a:ext cx="3810000" cy="4114800"/>
          </a:xfrm>
        </p:spPr>
        <p:txBody>
          <a:bodyPr/>
          <a:lstStyle/>
          <a:p>
            <a:pPr eaLnBrk="1" hangingPunct="1"/>
            <a:endParaRPr lang="es-ES_tradnl" sz="2800"/>
          </a:p>
          <a:p>
            <a:pPr eaLnBrk="1" hangingPunct="1"/>
            <a:endParaRPr lang="es-ES_tradnl" sz="2800"/>
          </a:p>
          <a:p>
            <a:pPr eaLnBrk="1" hangingPunct="1"/>
            <a:r>
              <a:rPr lang="es-ES_tradnl" sz="2800"/>
              <a:t>“Educar no es llenar un vaso, sino más bien encender un fuego”</a:t>
            </a:r>
          </a:p>
        </p:txBody>
      </p:sp>
      <p:pic>
        <p:nvPicPr>
          <p:cNvPr id="56324" name="Picture 8"/>
          <p:cNvPicPr>
            <a:picLocks noGrp="1" noChangeAspect="1" noChangeArrowheads="1"/>
          </p:cNvPicPr>
          <p:nvPr>
            <p:ph type="chart" sz="half" idx="1"/>
          </p:nvPr>
        </p:nvPicPr>
        <p:blipFill>
          <a:blip r:embed="rId3"/>
          <a:srcRect/>
          <a:stretch>
            <a:fillRect/>
          </a:stretch>
        </p:blipFill>
        <p:spPr>
          <a:xfrm>
            <a:off x="962025" y="1981200"/>
            <a:ext cx="3263900" cy="4114800"/>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8975" y="609600"/>
            <a:ext cx="7475538" cy="152400"/>
          </a:xfrm>
        </p:spPr>
        <p:txBody>
          <a:bodyPr>
            <a:normAutofit fontScale="90000"/>
          </a:bodyPr>
          <a:lstStyle/>
          <a:p>
            <a:pPr eaLnBrk="1" hangingPunct="1"/>
            <a:endParaRPr lang="es-ES_tradnl"/>
          </a:p>
        </p:txBody>
      </p:sp>
      <p:sp>
        <p:nvSpPr>
          <p:cNvPr id="18435" name="Rectangle 3"/>
          <p:cNvSpPr>
            <a:spLocks noGrp="1" noChangeArrowheads="1"/>
          </p:cNvSpPr>
          <p:nvPr>
            <p:ph type="body" idx="1"/>
          </p:nvPr>
        </p:nvSpPr>
        <p:spPr>
          <a:xfrm>
            <a:off x="688975" y="1981200"/>
            <a:ext cx="7772400" cy="4114800"/>
          </a:xfrm>
        </p:spPr>
        <p:txBody>
          <a:bodyPr/>
          <a:lstStyle/>
          <a:p>
            <a:pPr eaLnBrk="1" hangingPunct="1"/>
            <a:r>
              <a:rPr lang="es-ES_tradnl" dirty="0"/>
              <a:t>Introducci</a:t>
            </a:r>
            <a:r>
              <a:rPr lang="es-ES_tradnl" altLang="ja-JP" dirty="0"/>
              <a:t>ón</a:t>
            </a:r>
          </a:p>
          <a:p>
            <a:pPr eaLnBrk="1" hangingPunct="1"/>
            <a:r>
              <a:rPr lang="es-ES_tradnl" altLang="ja-JP" dirty="0"/>
              <a:t>1.</a:t>
            </a:r>
            <a:r>
              <a:rPr lang="es-ES_tradnl" altLang="ja-JP" dirty="0" smtClean="0"/>
              <a:t> El problema de la gente joven</a:t>
            </a:r>
          </a:p>
          <a:p>
            <a:pPr eaLnBrk="1" hangingPunct="1"/>
            <a:r>
              <a:rPr lang="es-ES_tradnl" altLang="ja-JP" dirty="0"/>
              <a:t>2.</a:t>
            </a:r>
            <a:r>
              <a:rPr lang="es-ES_tradnl" altLang="ja-JP" dirty="0" smtClean="0"/>
              <a:t> Qué hacen los mejores profesores</a:t>
            </a:r>
          </a:p>
          <a:p>
            <a:pPr eaLnBrk="1" hangingPunct="1"/>
            <a:r>
              <a:rPr lang="es-ES_tradnl" altLang="ja-JP" dirty="0"/>
              <a:t>3.</a:t>
            </a:r>
            <a:r>
              <a:rPr lang="es-ES_tradnl" altLang="ja-JP" dirty="0" smtClean="0"/>
              <a:t> Asesorar a los estudiantes</a:t>
            </a:r>
          </a:p>
          <a:p>
            <a:pPr eaLnBrk="1" hangingPunct="1"/>
            <a:r>
              <a:rPr lang="es-ES_tradnl" altLang="ja-JP" dirty="0" smtClean="0"/>
              <a:t>Conclusión</a:t>
            </a:r>
          </a:p>
          <a:p>
            <a:pPr eaLnBrk="1" hangingPunct="1"/>
            <a:endParaRPr lang="es-ES_trad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s-ES_tradnl" dirty="0" smtClean="0"/>
              <a:t>1</a:t>
            </a:r>
            <a:r>
              <a:rPr lang="es-ES_tradnl" dirty="0"/>
              <a:t>.</a:t>
            </a:r>
            <a:r>
              <a:rPr lang="es-ES_tradnl" dirty="0" smtClean="0"/>
              <a:t> </a:t>
            </a:r>
            <a:r>
              <a:rPr lang="es-ES_tradnl" i="1" dirty="0" smtClean="0"/>
              <a:t>El </a:t>
            </a:r>
            <a:r>
              <a:rPr lang="es-ES_tradnl" dirty="0" smtClean="0"/>
              <a:t>problema de la gente joven</a:t>
            </a:r>
            <a:endParaRPr lang="es-ES_tradnl" dirty="0"/>
          </a:p>
        </p:txBody>
      </p:sp>
      <p:pic>
        <p:nvPicPr>
          <p:cNvPr id="64517" name="Picture 5" descr="botellon-granada"/>
          <p:cNvPicPr>
            <a:picLocks noGrp="1" noChangeAspect="1" noChangeArrowheads="1"/>
          </p:cNvPicPr>
          <p:nvPr>
            <p:ph idx="1"/>
          </p:nvPr>
        </p:nvPicPr>
        <p:blipFill>
          <a:blip r:embed="rId3"/>
          <a:srcRect/>
          <a:stretch>
            <a:fillRect/>
          </a:stretch>
        </p:blipFill>
        <p:spPr>
          <a:xfrm>
            <a:off x="1509713" y="1981200"/>
            <a:ext cx="6122987" cy="41148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a:xfrm>
            <a:off x="685800" y="609600"/>
            <a:ext cx="7772400" cy="6248400"/>
          </a:xfrm>
        </p:spPr>
        <p:txBody>
          <a:bodyPr/>
          <a:lstStyle/>
          <a:p>
            <a:pPr algn="just" eaLnBrk="1" hangingPunct="1"/>
            <a:r>
              <a:rPr lang="es-ES_tradnl" sz="2400" dirty="0" smtClean="0"/>
              <a:t>”(…) la amenaza más peligrosa para la vida humana es la de vivir de segunda mano, la de vivir por cuenta de nuestros padres, hijos, parientes, maestros y demás dispensadores de posibilidades ya programadas. Debemos estar precavidos acerca de lo heredado, por muy noble que sea su intención, pues es la calidad de nuestra experiencia lo que resulta decisivo. El fracaso, asumido en profundidad, a menudo enriquece; mientras que el éxito alcanzado mecánicamente a través de las vías abiertas por otros a menudo embota la sensibilidad. No estamos arrojados en el mundo como cosas entre cosas. Somos criaturas vivas que comen experiencia". </a:t>
            </a:r>
            <a:r>
              <a:rPr lang="en-US" sz="2400" dirty="0" smtClean="0"/>
              <a:t>John J. McDermott</a:t>
            </a:r>
            <a:r>
              <a:rPr lang="es-ES_tradnl" sz="2400" dirty="0" smtClean="0"/>
              <a:t>, </a:t>
            </a:r>
            <a:r>
              <a:rPr lang="en-US" sz="2400" i="1" dirty="0" smtClean="0"/>
              <a:t>The Culture of Experience</a:t>
            </a:r>
            <a:r>
              <a:rPr lang="en-US" sz="2400" dirty="0" smtClean="0"/>
              <a:t>, </a:t>
            </a:r>
            <a:r>
              <a:rPr lang="en-US" sz="2400" dirty="0" err="1" smtClean="0"/>
              <a:t>p</a:t>
            </a:r>
            <a:r>
              <a:rPr lang="en-US" sz="2400" dirty="0" smtClean="0"/>
              <a:t>. 140</a:t>
            </a:r>
            <a:r>
              <a:rPr lang="es-ES_tradnl" sz="2400" dirty="0" smtClean="0"/>
              <a:t> </a:t>
            </a:r>
            <a:br>
              <a:rPr lang="es-ES_tradnl" sz="2400" dirty="0" smtClean="0"/>
            </a:br>
            <a:endParaRPr lang="es-ES_tradnl"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609600"/>
            <a:ext cx="7772400" cy="990600"/>
          </a:xfrm>
        </p:spPr>
        <p:txBody>
          <a:bodyPr/>
          <a:lstStyle/>
          <a:p>
            <a:endParaRPr lang="es-ES_tradnl" dirty="0"/>
          </a:p>
        </p:txBody>
      </p:sp>
      <p:sp>
        <p:nvSpPr>
          <p:cNvPr id="37891" name="Rectangle 3"/>
          <p:cNvSpPr>
            <a:spLocks noGrp="1" noChangeArrowheads="1"/>
          </p:cNvSpPr>
          <p:nvPr>
            <p:ph type="body" sz="half" idx="1"/>
          </p:nvPr>
        </p:nvSpPr>
        <p:spPr/>
        <p:txBody>
          <a:bodyPr>
            <a:normAutofit/>
          </a:bodyPr>
          <a:lstStyle/>
          <a:p>
            <a:pPr algn="r">
              <a:lnSpc>
                <a:spcPct val="90000"/>
              </a:lnSpc>
              <a:buFontTx/>
              <a:buNone/>
            </a:pPr>
            <a:r>
              <a:rPr lang="es-ES_tradnl" dirty="0" smtClean="0"/>
              <a:t>“The life of </a:t>
            </a:r>
            <a:r>
              <a:rPr lang="es-ES_tradnl" dirty="0" err="1" smtClean="0"/>
              <a:t>science</a:t>
            </a:r>
            <a:r>
              <a:rPr lang="es-ES_tradnl" dirty="0" smtClean="0"/>
              <a:t> is </a:t>
            </a:r>
            <a:br>
              <a:rPr lang="es-ES_tradnl" dirty="0" smtClean="0"/>
            </a:br>
            <a:r>
              <a:rPr lang="es-ES_tradnl" dirty="0" smtClean="0"/>
              <a:t>in the desire to learn”.</a:t>
            </a:r>
          </a:p>
          <a:p>
            <a:pPr algn="r">
              <a:lnSpc>
                <a:spcPct val="90000"/>
              </a:lnSpc>
              <a:buFontTx/>
              <a:buNone/>
            </a:pPr>
            <a:r>
              <a:rPr lang="es-ES_tradnl" dirty="0" smtClean="0"/>
              <a:t/>
            </a:r>
            <a:br>
              <a:rPr lang="es-ES_tradnl" dirty="0" smtClean="0"/>
            </a:br>
            <a:r>
              <a:rPr lang="es-ES_tradnl" dirty="0" smtClean="0"/>
              <a:t>C. S. Peirce, </a:t>
            </a:r>
            <a:br>
              <a:rPr lang="es-ES_tradnl" dirty="0" smtClean="0"/>
            </a:br>
            <a:r>
              <a:rPr lang="es-ES_tradnl" i="1" dirty="0" smtClean="0"/>
              <a:t>CP</a:t>
            </a:r>
            <a:r>
              <a:rPr lang="es-ES_tradnl" dirty="0" smtClean="0"/>
              <a:t> 1.235, </a:t>
            </a:r>
            <a:r>
              <a:rPr lang="es-ES_tradnl" dirty="0" err="1" smtClean="0"/>
              <a:t>c</a:t>
            </a:r>
            <a:r>
              <a:rPr lang="es-ES_tradnl" dirty="0" smtClean="0"/>
              <a:t>.1902</a:t>
            </a:r>
            <a:endParaRPr lang="es-ES_tradnl" dirty="0"/>
          </a:p>
        </p:txBody>
      </p:sp>
      <p:pic>
        <p:nvPicPr>
          <p:cNvPr id="37894" name="Picture 6" descr="theb3558"/>
          <p:cNvPicPr>
            <a:picLocks noGrp="1" noChangeAspect="1" noChangeArrowheads="1"/>
          </p:cNvPicPr>
          <p:nvPr>
            <p:ph sz="half" idx="2"/>
          </p:nvPr>
        </p:nvPicPr>
        <p:blipFill>
          <a:blip r:embed="rId3"/>
          <a:srcRect/>
          <a:stretch>
            <a:fillRect/>
          </a:stretch>
        </p:blipFill>
        <p:spPr>
          <a:xfrm>
            <a:off x="5210175" y="1981200"/>
            <a:ext cx="2686050" cy="41148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i="1" dirty="0" smtClean="0"/>
              <a:t>2. Qué hacen los mejores profesores</a:t>
            </a:r>
            <a:r>
              <a:rPr lang="es-ES_tradnl" b="1" i="1" dirty="0" smtClean="0">
                <a:latin typeface="Times New Roman" pitchFamily="-65" charset="0"/>
              </a:rPr>
              <a:t/>
            </a:r>
            <a:br>
              <a:rPr lang="es-ES_tradnl" b="1" i="1" dirty="0" smtClean="0">
                <a:latin typeface="Times New Roman" pitchFamily="-65" charset="0"/>
              </a:rPr>
            </a:br>
            <a:endParaRPr lang="es-ES_tradnl" dirty="0"/>
          </a:p>
        </p:txBody>
      </p:sp>
      <p:sp>
        <p:nvSpPr>
          <p:cNvPr id="3" name="Text Placeholder 2"/>
          <p:cNvSpPr>
            <a:spLocks noGrp="1"/>
          </p:cNvSpPr>
          <p:nvPr>
            <p:ph type="body" sz="half" idx="1"/>
          </p:nvPr>
        </p:nvSpPr>
        <p:spPr/>
        <p:txBody>
          <a:bodyPr/>
          <a:lstStyle/>
          <a:p>
            <a:r>
              <a:rPr lang="es-ES_tradnl" dirty="0" smtClean="0"/>
              <a:t>Ken Bain</a:t>
            </a:r>
            <a:endParaRPr lang="es-ES_tradnl" dirty="0"/>
          </a:p>
        </p:txBody>
      </p:sp>
      <p:pic>
        <p:nvPicPr>
          <p:cNvPr id="5" name="Content Placeholder 4" descr="KenBain.jpg"/>
          <p:cNvPicPr>
            <a:picLocks noGrp="1" noChangeAspect="1"/>
          </p:cNvPicPr>
          <p:nvPr>
            <p:ph sz="half" idx="2"/>
          </p:nvPr>
        </p:nvPicPr>
        <p:blipFill>
          <a:blip r:embed="rId2"/>
          <a:stretch>
            <a:fillRect/>
          </a:stretch>
        </p:blipFill>
        <p:spPr>
          <a:xfrm>
            <a:off x="4038600" y="1981200"/>
            <a:ext cx="3276600" cy="47244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85800" y="457200"/>
            <a:ext cx="7772400" cy="152400"/>
          </a:xfrm>
        </p:spPr>
        <p:txBody>
          <a:bodyPr>
            <a:normAutofit fontScale="90000"/>
          </a:bodyPr>
          <a:lstStyle/>
          <a:p>
            <a:endParaRPr lang="es-ES_tradnl" dirty="0"/>
          </a:p>
        </p:txBody>
      </p:sp>
      <p:sp>
        <p:nvSpPr>
          <p:cNvPr id="3" name="Text Placeholder 2"/>
          <p:cNvSpPr>
            <a:spLocks noGrp="1"/>
          </p:cNvSpPr>
          <p:nvPr>
            <p:ph type="body" sz="half" idx="1"/>
          </p:nvPr>
        </p:nvSpPr>
        <p:spPr>
          <a:xfrm>
            <a:off x="685800" y="838200"/>
            <a:ext cx="7772400" cy="5410200"/>
          </a:xfrm>
        </p:spPr>
        <p:txBody>
          <a:bodyPr>
            <a:normAutofit fontScale="55000" lnSpcReduction="20000"/>
          </a:bodyPr>
          <a:lstStyle/>
          <a:p>
            <a:r>
              <a:rPr lang="es-BO" sz="5120" dirty="0" smtClean="0"/>
              <a:t>"</a:t>
            </a:r>
            <a:r>
              <a:rPr lang="es-ES_tradnl" sz="5120" dirty="0" smtClean="0"/>
              <a:t>Buscamos personas que sí pueden conseguir peras de lo que otros consideran que son olmos, personas que ayudan constantemente a sus estudiantes a llegar más lejos de lo que los demás esperan" (</a:t>
            </a:r>
            <a:r>
              <a:rPr lang="es-ES_tradnl" sz="5120" dirty="0" err="1" smtClean="0"/>
              <a:t>p</a:t>
            </a:r>
            <a:r>
              <a:rPr lang="es-ES_tradnl" sz="5120" dirty="0" smtClean="0"/>
              <a:t>. 18).</a:t>
            </a:r>
          </a:p>
          <a:p>
            <a:endParaRPr lang="es-ES_tradnl" sz="5120" dirty="0" smtClean="0"/>
          </a:p>
          <a:p>
            <a:r>
              <a:rPr lang="es-ES_tradnl" sz="5120" dirty="0" smtClean="0"/>
              <a:t>"Los mejores educadores pensaban en su docencia como algo capaz de animar y ayudar a los estudiantes a aprender" (</a:t>
            </a:r>
            <a:r>
              <a:rPr lang="es-ES_tradnl" sz="5120" dirty="0" err="1" smtClean="0"/>
              <a:t>p</a:t>
            </a:r>
            <a:r>
              <a:rPr lang="es-ES_tradnl" sz="5120" dirty="0" smtClean="0"/>
              <a:t>. 62). Los buenos profesores no se plantean sólo los resultados en su asignatura, sino que la cuestión decisiva para ellos es siempre la de "¿qué podemos hacer en el aula para ayudar a que los estudiantes aprendan fuera de ella?" (</a:t>
            </a:r>
            <a:r>
              <a:rPr lang="es-ES_tradnl" sz="5120" dirty="0" err="1" smtClean="0"/>
              <a:t>p</a:t>
            </a:r>
            <a:r>
              <a:rPr lang="es-ES_tradnl" sz="5120" dirty="0" smtClean="0"/>
              <a:t>. 65) </a:t>
            </a:r>
          </a:p>
          <a:p>
            <a:r>
              <a:rPr lang="es-ES_tradnl" dirty="0" smtClean="0"/>
              <a:t> </a:t>
            </a:r>
            <a:endParaRPr lang="es-ES_tradnl" dirty="0"/>
          </a:p>
        </p:txBody>
      </p:sp>
      <p:sp>
        <p:nvSpPr>
          <p:cNvPr id="4" name="Content Placeholder 3"/>
          <p:cNvSpPr>
            <a:spLocks noGrp="1"/>
          </p:cNvSpPr>
          <p:nvPr>
            <p:ph sz="half" idx="2"/>
          </p:nvPr>
        </p:nvSpPr>
        <p:spPr>
          <a:xfrm rot="10800000">
            <a:off x="685800" y="4114800"/>
            <a:ext cx="7772400" cy="1981200"/>
          </a:xfrm>
        </p:spPr>
        <p:txBody>
          <a:bodyPr>
            <a:normAutofit/>
          </a:bodyPr>
          <a:lstStyle/>
          <a:p>
            <a:pPr>
              <a:buNone/>
            </a:pPr>
            <a:endParaRPr lang="es-ES_tradn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609600"/>
            <a:ext cx="7772400" cy="152400"/>
          </a:xfrm>
        </p:spPr>
        <p:txBody>
          <a:bodyPr>
            <a:normAutofit fontScale="90000"/>
          </a:bodyPr>
          <a:lstStyle/>
          <a:p>
            <a:endParaRPr lang="es-ES_tradnl"/>
          </a:p>
        </p:txBody>
      </p:sp>
      <p:sp>
        <p:nvSpPr>
          <p:cNvPr id="27651" name="Rectangle 3"/>
          <p:cNvSpPr>
            <a:spLocks noGrp="1" noChangeArrowheads="1"/>
          </p:cNvSpPr>
          <p:nvPr>
            <p:ph type="body" sz="half" idx="1"/>
          </p:nvPr>
        </p:nvSpPr>
        <p:spPr>
          <a:xfrm>
            <a:off x="685800" y="609600"/>
            <a:ext cx="7772400" cy="2362200"/>
          </a:xfrm>
        </p:spPr>
        <p:txBody>
          <a:bodyPr>
            <a:normAutofit fontScale="70000" lnSpcReduction="20000"/>
          </a:bodyPr>
          <a:lstStyle/>
          <a:p>
            <a:pPr algn="just">
              <a:lnSpc>
                <a:spcPct val="90000"/>
              </a:lnSpc>
              <a:buFontTx/>
              <a:buNone/>
            </a:pPr>
            <a:r>
              <a:rPr lang="es-ES_tradnl" sz="4000" dirty="0" smtClean="0"/>
              <a:t>	Es muy curioso </a:t>
            </a:r>
            <a:r>
              <a:rPr lang="es-ES_tradnl" sz="4000" dirty="0" err="1" smtClean="0"/>
              <a:t>—advierte</a:t>
            </a:r>
            <a:r>
              <a:rPr lang="es-ES_tradnl" sz="4000" dirty="0" smtClean="0"/>
              <a:t> </a:t>
            </a:r>
            <a:r>
              <a:rPr lang="es-ES_tradnl" sz="4000" dirty="0" err="1" smtClean="0"/>
              <a:t>Bain—</a:t>
            </a:r>
            <a:r>
              <a:rPr lang="es-ES_tradnl" sz="4000" dirty="0" smtClean="0"/>
              <a:t> que los estudiantes tienen de ordinario una formidable "capacidad para reconocer con extrema precisión, incluso con tan sólo unos pocos segundos de contacto, qué profesores podrán ayudarles efectivamente en el progreso de su educación y cuáles no" (</a:t>
            </a:r>
            <a:r>
              <a:rPr lang="es-ES_tradnl" sz="4000" dirty="0" err="1" smtClean="0"/>
              <a:t>p</a:t>
            </a:r>
            <a:r>
              <a:rPr lang="es-ES_tradnl" sz="4000" dirty="0" smtClean="0"/>
              <a:t>. 25). </a:t>
            </a:r>
            <a:endParaRPr lang="es-ES_tradnl" sz="4000" b="1" dirty="0">
              <a:latin typeface="Times New Roman" pitchFamily="-65" charset="0"/>
            </a:endParaRPr>
          </a:p>
        </p:txBody>
      </p:sp>
      <p:pic>
        <p:nvPicPr>
          <p:cNvPr id="27656" name="Picture 8" descr="VlietVanBrodie"/>
          <p:cNvPicPr>
            <a:picLocks noGrp="1" noChangeAspect="1" noChangeArrowheads="1"/>
          </p:cNvPicPr>
          <p:nvPr>
            <p:ph sz="half" idx="2"/>
          </p:nvPr>
        </p:nvPicPr>
        <p:blipFill>
          <a:blip r:embed="rId3"/>
          <a:srcRect/>
          <a:stretch>
            <a:fillRect/>
          </a:stretch>
        </p:blipFill>
        <p:spPr>
          <a:xfrm>
            <a:off x="2438400" y="2971800"/>
            <a:ext cx="4322763" cy="335915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TotalTime>
  <Words>799</Words>
  <Application>Microsoft Macintosh PowerPoint</Application>
  <PresentationFormat>On-screen Show (4:3)</PresentationFormat>
  <Paragraphs>51</Paragraphs>
  <Slides>20</Slides>
  <Notes>9</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Office Theme</vt:lpstr>
      <vt:lpstr>Asesoramiento académico</vt:lpstr>
      <vt:lpstr>Slide 2</vt:lpstr>
      <vt:lpstr>Slide 3</vt:lpstr>
      <vt:lpstr>1. El problema de la gente joven</vt:lpstr>
      <vt:lpstr>”(…) la amenaza más peligrosa para la vida humana es la de vivir de segunda mano, la de vivir por cuenta de nuestros padres, hijos, parientes, maestros y demás dispensadores de posibilidades ya programadas. Debemos estar precavidos acerca de lo heredado, por muy noble que sea su intención, pues es la calidad de nuestra experiencia lo que resulta decisivo. El fracaso, asumido en profundidad, a menudo enriquece; mientras que el éxito alcanzado mecánicamente a través de las vías abiertas por otros a menudo embota la sensibilidad. No estamos arrojados en el mundo como cosas entre cosas. Somos criaturas vivas que comen experiencia". John J. McDermott, The Culture of Experience, p. 140  </vt:lpstr>
      <vt:lpstr>Slide 6</vt:lpstr>
      <vt:lpstr>2. Qué hacen los mejores profesores </vt:lpstr>
      <vt:lpstr>Slide 8</vt:lpstr>
      <vt:lpstr>Slide 9</vt:lpstr>
      <vt:lpstr>Con Gorka y Teresa en East Lansing, Michigan, abril 08</vt:lpstr>
      <vt:lpstr>3. Asesorar a los estudiantes</vt:lpstr>
      <vt:lpstr>Leer libros inolvidables</vt:lpstr>
      <vt:lpstr>Hacerles escribir: facebook http://www.new.facebook.com/group.php?gid=83818390410  </vt:lpstr>
      <vt:lpstr>“Quien no sabe expresarse bien, no puede pensar bien”  Arturo Uslar Pietri, 1974</vt:lpstr>
      <vt:lpstr>Blogs de estudiantes: Felicidad concentrada Pensar y conocer Filosofía lírica El lenguaje de la realidad  </vt:lpstr>
      <vt:lpstr>“La barbarie, en efecto, no tiene tan solo que ver con el uso incorrecto o deficiente de la lengua. Toca al corazón y la sensibilidad de la persona.”  Rafael Tomás Caldera, 2008</vt:lpstr>
      <vt:lpstr>Mentor en cursos superiores:  Profesionalidad y respeto que  favorecen la independencia y la libertad personales</vt:lpstr>
      <vt:lpstr>Conclusión</vt:lpstr>
      <vt:lpstr>”… all of them [ex-presidents] have said that it is important to carve out time to think and not spend your entire day reactive.” Barack Obama, Time 5 enero 2009, entrevistado por David Von Drehle.  "Yes, we can" is both an affirmation of optimism and the essential claim of the competent. When the slogan is rooted in a record of accomplishment […] confidence and competence begin to feed each other.   (...) they were drawn to Obama's self-assured and calming personality. They feel he was a person who does what he says he will do.</vt:lpstr>
      <vt:lpstr>William B. Yeats (1865-1939)</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Asesoramiento académico</dc:title>
  <dc:creator>g4</dc:creator>
  <cp:lastModifiedBy>g4</cp:lastModifiedBy>
  <cp:revision>19</cp:revision>
  <dcterms:created xsi:type="dcterms:W3CDTF">2009-02-20T12:53:19Z</dcterms:created>
  <dcterms:modified xsi:type="dcterms:W3CDTF">2009-02-20T13:00:58Z</dcterms:modified>
</cp:coreProperties>
</file>