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256" r:id="rId2"/>
    <p:sldId id="329" r:id="rId3"/>
    <p:sldId id="331" r:id="rId4"/>
    <p:sldId id="330" r:id="rId5"/>
    <p:sldId id="257" r:id="rId6"/>
    <p:sldId id="258" r:id="rId7"/>
    <p:sldId id="260" r:id="rId8"/>
    <p:sldId id="333" r:id="rId9"/>
    <p:sldId id="334" r:id="rId10"/>
    <p:sldId id="282" r:id="rId11"/>
    <p:sldId id="332" r:id="rId12"/>
    <p:sldId id="302" r:id="rId13"/>
    <p:sldId id="261" r:id="rId14"/>
    <p:sldId id="262" r:id="rId15"/>
    <p:sldId id="263" r:id="rId16"/>
    <p:sldId id="264" r:id="rId17"/>
    <p:sldId id="337" r:id="rId18"/>
    <p:sldId id="338" r:id="rId19"/>
    <p:sldId id="339" r:id="rId20"/>
    <p:sldId id="266" r:id="rId21"/>
    <p:sldId id="267" r:id="rId22"/>
    <p:sldId id="268" r:id="rId23"/>
    <p:sldId id="269" r:id="rId24"/>
    <p:sldId id="335" r:id="rId25"/>
    <p:sldId id="270" r:id="rId26"/>
    <p:sldId id="272" r:id="rId27"/>
    <p:sldId id="271" r:id="rId28"/>
    <p:sldId id="273" r:id="rId29"/>
    <p:sldId id="274" r:id="rId30"/>
    <p:sldId id="275" r:id="rId31"/>
    <p:sldId id="276" r:id="rId32"/>
    <p:sldId id="336" r:id="rId33"/>
    <p:sldId id="277" r:id="rId34"/>
    <p:sldId id="278" r:id="rId35"/>
    <p:sldId id="279" r:id="rId36"/>
    <p:sldId id="280" r:id="rId37"/>
    <p:sldId id="281" r:id="rId38"/>
    <p:sldId id="283" r:id="rId39"/>
    <p:sldId id="284" r:id="rId40"/>
    <p:sldId id="285" r:id="rId41"/>
    <p:sldId id="287" r:id="rId42"/>
    <p:sldId id="292" r:id="rId43"/>
    <p:sldId id="288" r:id="rId44"/>
    <p:sldId id="289" r:id="rId45"/>
    <p:sldId id="290" r:id="rId46"/>
    <p:sldId id="291" r:id="rId47"/>
    <p:sldId id="340" r:id="rId48"/>
    <p:sldId id="341" r:id="rId49"/>
    <p:sldId id="294" r:id="rId50"/>
    <p:sldId id="295" r:id="rId51"/>
    <p:sldId id="296" r:id="rId52"/>
    <p:sldId id="297" r:id="rId53"/>
    <p:sldId id="298" r:id="rId54"/>
    <p:sldId id="299" r:id="rId55"/>
    <p:sldId id="293" r:id="rId56"/>
    <p:sldId id="300" r:id="rId57"/>
    <p:sldId id="320" r:id="rId58"/>
    <p:sldId id="301"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8" r:id="rId73"/>
    <p:sldId id="316" r:id="rId74"/>
    <p:sldId id="317" r:id="rId75"/>
    <p:sldId id="319" r:id="rId76"/>
    <p:sldId id="321" r:id="rId77"/>
    <p:sldId id="322" r:id="rId78"/>
    <p:sldId id="323" r:id="rId79"/>
    <p:sldId id="324" r:id="rId80"/>
    <p:sldId id="325" r:id="rId81"/>
    <p:sldId id="326" r:id="rId82"/>
    <p:sldId id="327" r:id="rId83"/>
    <p:sldId id="328" r:id="rId8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4C6B3-321B-4960-BE23-2340311D9330}" type="datetimeFigureOut">
              <a:rPr lang="es-ES" smtClean="0"/>
              <a:pPr/>
              <a:t>23/04/2013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46850-3B76-44B0-B126-8FBDE5E74F1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51</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56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64</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70</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AF46850-3B76-44B0-B126-8FBDE5E74F1D}" type="slidenum">
              <a:rPr lang="es-ES" smtClean="0"/>
              <a:pPr/>
              <a:t>82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576C4DB7-A782-4A9B-AE32-2608E9FAAA3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576C4DB7-A782-4A9B-AE32-2608E9FAAA3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576C4DB7-A782-4A9B-AE32-2608E9FAAA3B}"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91104C7E-3590-40B5-A852-A1E1D8A83C7F}" type="datetimeFigureOut">
              <a:rPr lang="es-ES" smtClean="0"/>
              <a:pPr/>
              <a:t>23/04/2013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576C4DB7-A782-4A9B-AE32-2608E9FAAA3B}"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104C7E-3590-40B5-A852-A1E1D8A83C7F}" type="datetimeFigureOut">
              <a:rPr lang="es-ES" smtClean="0"/>
              <a:pPr/>
              <a:t>23/04/2013</a:t>
            </a:fld>
            <a:endParaRPr lang="es-ES"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6C4DB7-A782-4A9B-AE32-2608E9FAAA3B}"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b="1" cap="none" baseline="0" dirty="0" smtClean="0"/>
              <a:t>Titulo</a:t>
            </a:r>
            <a:endParaRPr kumimoji="0" lang="es-ES" dirty="0" smtClean="0"/>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cap="none" baseline="0">
          <a:solidFill>
            <a:schemeClr val="tx2"/>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pPr algn="ctr"/>
            <a:r>
              <a:rPr lang="es-ES" dirty="0" smtClean="0"/>
              <a:t>El pensamiento semiótico en la antigüedad:</a:t>
            </a:r>
            <a:br>
              <a:rPr lang="es-ES" dirty="0" smtClean="0"/>
            </a:br>
            <a:r>
              <a:rPr lang="es-ES" dirty="0" smtClean="0"/>
              <a:t>algunos hitos</a:t>
            </a:r>
            <a:endParaRPr lang="es-ES" dirty="0"/>
          </a:p>
        </p:txBody>
      </p:sp>
      <p:sp>
        <p:nvSpPr>
          <p:cNvPr id="5" name="4 Subtítulo"/>
          <p:cNvSpPr>
            <a:spLocks noGrp="1"/>
          </p:cNvSpPr>
          <p:nvPr>
            <p:ph type="subTitle" idx="1"/>
          </p:nvPr>
        </p:nvSpPr>
        <p:spPr/>
        <p:txBody>
          <a:bodyPr/>
          <a:lstStyle/>
          <a:p>
            <a:r>
              <a:rPr lang="es-ES" b="1" dirty="0" smtClean="0"/>
              <a:t>Wenceslao Castañares</a:t>
            </a:r>
          </a:p>
          <a:p>
            <a:r>
              <a:rPr lang="es-ES" dirty="0" smtClean="0"/>
              <a:t>Universidad Complutense de Madrid</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Inicios de la reflexión semiótica </a:t>
            </a:r>
            <a:endParaRPr lang="es-ES" dirty="0"/>
          </a:p>
        </p:txBody>
      </p:sp>
      <p:sp>
        <p:nvSpPr>
          <p:cNvPr id="3" name="2 Marcador de contenido"/>
          <p:cNvSpPr>
            <a:spLocks noGrp="1"/>
          </p:cNvSpPr>
          <p:nvPr>
            <p:ph idx="1"/>
          </p:nvPr>
        </p:nvSpPr>
        <p:spPr>
          <a:xfrm>
            <a:off x="251520" y="1628800"/>
            <a:ext cx="8686800" cy="4525963"/>
          </a:xfrm>
        </p:spPr>
        <p:txBody>
          <a:bodyPr/>
          <a:lstStyle/>
          <a:p>
            <a:pPr>
              <a:buNone/>
            </a:pPr>
            <a:r>
              <a:rPr lang="es-ES" b="1" dirty="0" smtClean="0"/>
              <a:t>Alcmeón de Crotona </a:t>
            </a:r>
            <a:r>
              <a:rPr lang="es-ES" dirty="0" smtClean="0"/>
              <a:t>(s. VI a. C.)</a:t>
            </a:r>
          </a:p>
          <a:p>
            <a:r>
              <a:rPr lang="es-ES" b="1" dirty="0" smtClean="0"/>
              <a:t>Primer</a:t>
            </a:r>
            <a:r>
              <a:rPr lang="es-ES" dirty="0" smtClean="0"/>
              <a:t> texto fundacional:</a:t>
            </a:r>
          </a:p>
          <a:p>
            <a:pPr lvl="1">
              <a:buNone/>
            </a:pPr>
            <a:r>
              <a:rPr lang="es-ES_tradnl" dirty="0" smtClean="0"/>
              <a:t> 	</a:t>
            </a:r>
            <a:r>
              <a:rPr lang="es-ES_tradnl" dirty="0" smtClean="0"/>
              <a:t>De </a:t>
            </a:r>
            <a:r>
              <a:rPr lang="es-ES_tradnl" dirty="0" smtClean="0"/>
              <a:t>las cosas invisibles y de las cosas mortales los dioses tienen una certeza inmediata,  pero a los hombres les corresponde proceder por indicios (</a:t>
            </a:r>
            <a:r>
              <a:rPr lang="es-ES_tradnl" i="1" dirty="0" smtClean="0"/>
              <a:t>tekmaíresthai</a:t>
            </a:r>
            <a:r>
              <a:rPr lang="es-ES_tradnl" dirty="0" smtClean="0"/>
              <a:t>) </a:t>
            </a:r>
            <a:r>
              <a:rPr lang="es-ES_tradnl" dirty="0" smtClean="0"/>
              <a:t>(DK B1).</a:t>
            </a:r>
          </a:p>
          <a:p>
            <a:pPr lvl="1">
              <a:buNone/>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Inicios de la reflexión semiótica </a:t>
            </a:r>
            <a:endParaRPr lang="es-ES" dirty="0"/>
          </a:p>
        </p:txBody>
      </p:sp>
      <p:sp>
        <p:nvSpPr>
          <p:cNvPr id="3" name="2 Marcador de contenido"/>
          <p:cNvSpPr>
            <a:spLocks noGrp="1"/>
          </p:cNvSpPr>
          <p:nvPr>
            <p:ph idx="1"/>
          </p:nvPr>
        </p:nvSpPr>
        <p:spPr/>
        <p:txBody>
          <a:bodyPr/>
          <a:lstStyle/>
          <a:p>
            <a:r>
              <a:rPr lang="es-ES_tradnl" dirty="0" smtClean="0"/>
              <a:t>La </a:t>
            </a:r>
            <a:r>
              <a:rPr lang="es-ES_tradnl" b="1" dirty="0" smtClean="0"/>
              <a:t>definición tradicional </a:t>
            </a:r>
            <a:r>
              <a:rPr lang="es-ES_tradnl" dirty="0" smtClean="0"/>
              <a:t>de signo: </a:t>
            </a:r>
          </a:p>
          <a:p>
            <a:endParaRPr lang="es-ES_tradnl" dirty="0" smtClean="0"/>
          </a:p>
          <a:p>
            <a:pPr algn="ctr">
              <a:buNone/>
            </a:pPr>
            <a:r>
              <a:rPr lang="es-ES_tradnl" dirty="0" smtClean="0"/>
              <a:t>algo visible (</a:t>
            </a:r>
            <a:r>
              <a:rPr lang="es-ES_tradnl" i="1" dirty="0" err="1" smtClean="0"/>
              <a:t>phainómenon</a:t>
            </a:r>
            <a:r>
              <a:rPr lang="es-ES_tradnl" dirty="0" smtClean="0"/>
              <a:t>,  </a:t>
            </a:r>
            <a:r>
              <a:rPr lang="es-ES_tradnl" i="1" dirty="0" err="1" smtClean="0"/>
              <a:t>delotikón</a:t>
            </a:r>
            <a:r>
              <a:rPr lang="es-ES_tradnl" dirty="0" smtClean="0"/>
              <a:t>) </a:t>
            </a:r>
          </a:p>
          <a:p>
            <a:pPr algn="ctr">
              <a:buNone/>
            </a:pPr>
            <a:r>
              <a:rPr lang="es-ES_tradnl" dirty="0" smtClean="0"/>
              <a:t>que remite a algo invisible (</a:t>
            </a:r>
            <a:r>
              <a:rPr lang="es-ES_tradnl" i="1" dirty="0" err="1" smtClean="0"/>
              <a:t>ádelon</a:t>
            </a:r>
            <a:r>
              <a:rPr lang="es-ES_tradnl" dirty="0" smtClean="0"/>
              <a:t>)</a:t>
            </a:r>
            <a:endParaRPr lang="es-ES" dirty="0" smtClean="0"/>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Inicios de la reflexión semiótica </a:t>
            </a:r>
            <a:endParaRPr lang="es-ES" dirty="0"/>
          </a:p>
        </p:txBody>
      </p:sp>
      <p:sp>
        <p:nvSpPr>
          <p:cNvPr id="3" name="2 Marcador de contenido"/>
          <p:cNvSpPr>
            <a:spLocks noGrp="1"/>
          </p:cNvSpPr>
          <p:nvPr>
            <p:ph idx="1"/>
          </p:nvPr>
        </p:nvSpPr>
        <p:spPr/>
        <p:txBody>
          <a:bodyPr/>
          <a:lstStyle/>
          <a:p>
            <a:pPr>
              <a:buNone/>
            </a:pPr>
            <a:r>
              <a:rPr lang="es-ES" b="1" dirty="0" smtClean="0"/>
              <a:t>Heráclito</a:t>
            </a:r>
            <a:r>
              <a:rPr lang="es-ES" dirty="0" smtClean="0"/>
              <a:t>: </a:t>
            </a:r>
          </a:p>
          <a:p>
            <a:r>
              <a:rPr lang="es-ES" b="1" dirty="0" smtClean="0"/>
              <a:t>Segundo</a:t>
            </a:r>
            <a:r>
              <a:rPr lang="es-ES" dirty="0" smtClean="0"/>
              <a:t> texto fundacional</a:t>
            </a:r>
          </a:p>
          <a:p>
            <a:pPr>
              <a:buNone/>
            </a:pPr>
            <a:r>
              <a:rPr lang="es-ES" dirty="0" smtClean="0"/>
              <a:t>	</a:t>
            </a:r>
          </a:p>
          <a:p>
            <a:pPr lvl="1">
              <a:buNone/>
            </a:pPr>
            <a:r>
              <a:rPr lang="es-ES_tradnl" dirty="0" smtClean="0"/>
              <a:t>...Y tal como el Señor, cuyo </a:t>
            </a:r>
            <a:r>
              <a:rPr lang="es-ES_tradnl" dirty="0" smtClean="0"/>
              <a:t>oráculo </a:t>
            </a:r>
            <a:r>
              <a:rPr lang="es-ES_tradnl" dirty="0" smtClean="0"/>
              <a:t>es el que está en Delfos, ni dice (</a:t>
            </a:r>
            <a:r>
              <a:rPr lang="es-ES_tradnl" i="1" dirty="0" err="1" smtClean="0"/>
              <a:t>oúte</a:t>
            </a:r>
            <a:r>
              <a:rPr lang="es-ES_tradnl" i="1" dirty="0" smtClean="0"/>
              <a:t> </a:t>
            </a:r>
            <a:r>
              <a:rPr lang="es-ES_tradnl" i="1" dirty="0" err="1" smtClean="0"/>
              <a:t>légei</a:t>
            </a:r>
            <a:r>
              <a:rPr lang="es-ES_tradnl" dirty="0" smtClean="0"/>
              <a:t>) ni oculta (</a:t>
            </a:r>
            <a:r>
              <a:rPr lang="es-ES_tradnl" i="1" dirty="0" err="1" smtClean="0"/>
              <a:t>oúte</a:t>
            </a:r>
            <a:r>
              <a:rPr lang="es-ES_tradnl" i="1" dirty="0" smtClean="0"/>
              <a:t> </a:t>
            </a:r>
            <a:r>
              <a:rPr lang="es-ES_tradnl" i="1" dirty="0" err="1" smtClean="0"/>
              <a:t>kryptei</a:t>
            </a:r>
            <a:r>
              <a:rPr lang="es-ES_tradnl" dirty="0" smtClean="0"/>
              <a:t>), sino que se manifiesta por medio de signos (</a:t>
            </a:r>
            <a:r>
              <a:rPr lang="es-ES_tradnl" i="1" dirty="0" smtClean="0"/>
              <a:t>allá </a:t>
            </a:r>
            <a:r>
              <a:rPr lang="es-ES_tradnl" i="1" dirty="0" err="1" smtClean="0"/>
              <a:t>semaínei</a:t>
            </a:r>
            <a:r>
              <a:rPr lang="es-ES_tradnl" dirty="0" smtClean="0"/>
              <a:t>).</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3. La terminología médica: El </a:t>
            </a:r>
            <a:r>
              <a:rPr lang="es-ES" i="1" dirty="0" smtClean="0"/>
              <a:t>Corpus Hippocraticum</a:t>
            </a:r>
            <a:endParaRPr lang="es-ES" i="1" dirty="0"/>
          </a:p>
        </p:txBody>
      </p:sp>
      <p:sp>
        <p:nvSpPr>
          <p:cNvPr id="3" name="2 Marcador de contenido"/>
          <p:cNvSpPr>
            <a:spLocks noGrp="1"/>
          </p:cNvSpPr>
          <p:nvPr>
            <p:ph idx="1"/>
          </p:nvPr>
        </p:nvSpPr>
        <p:spPr/>
        <p:txBody>
          <a:bodyPr>
            <a:normAutofit lnSpcReduction="10000"/>
          </a:bodyPr>
          <a:lstStyle/>
          <a:p>
            <a:r>
              <a:rPr lang="es-ES" b="1" dirty="0" smtClean="0"/>
              <a:t>La constitución de la medicina como ciencia:</a:t>
            </a:r>
            <a:r>
              <a:rPr lang="es-ES" dirty="0" smtClean="0"/>
              <a:t> El </a:t>
            </a:r>
            <a:r>
              <a:rPr lang="es-ES" i="1" dirty="0" smtClean="0"/>
              <a:t>Corpus Hippocraticum </a:t>
            </a:r>
            <a:r>
              <a:rPr lang="es-ES" dirty="0" smtClean="0"/>
              <a:t>( s. IV-V a. C.)</a:t>
            </a:r>
            <a:endParaRPr lang="es-ES" b="1" dirty="0" smtClean="0"/>
          </a:p>
          <a:p>
            <a:r>
              <a:rPr lang="es-ES" b="1" dirty="0" smtClean="0"/>
              <a:t>La medicina no es adivinación</a:t>
            </a:r>
            <a:r>
              <a:rPr lang="es-ES" dirty="0" smtClean="0"/>
              <a:t> (</a:t>
            </a:r>
            <a:r>
              <a:rPr lang="es-ES" i="1" dirty="0" smtClean="0"/>
              <a:t>mantiké</a:t>
            </a:r>
            <a:r>
              <a:rPr lang="es-ES" dirty="0" smtClean="0"/>
              <a:t>): </a:t>
            </a:r>
          </a:p>
          <a:p>
            <a:pPr lvl="1">
              <a:buNone/>
            </a:pPr>
            <a:r>
              <a:rPr lang="es-ES_tradnl" sz="2400" dirty="0" smtClean="0"/>
              <a:t>	</a:t>
            </a:r>
            <a:r>
              <a:rPr lang="es-ES_tradnl" dirty="0" smtClean="0"/>
              <a:t>Yo, por mi parte, no haré adivinaciones (</a:t>
            </a:r>
            <a:r>
              <a:rPr lang="es-ES_tradnl" i="1" dirty="0" smtClean="0"/>
              <a:t>manteúsomai</a:t>
            </a:r>
            <a:r>
              <a:rPr lang="es-ES_tradnl" dirty="0" smtClean="0"/>
              <a:t>) de esa clase, sino que describo los signos (</a:t>
            </a:r>
            <a:r>
              <a:rPr lang="es-ES_tradnl" i="1" dirty="0" smtClean="0"/>
              <a:t>semeîa dè grapho</a:t>
            </a:r>
            <a:r>
              <a:rPr lang="es-ES_tradnl" dirty="0" smtClean="0"/>
              <a:t>) por medio de los cuales  hay que conjeturar (</a:t>
            </a:r>
            <a:r>
              <a:rPr lang="es-ES_tradnl" i="1" dirty="0" smtClean="0"/>
              <a:t>tekmaíresthai</a:t>
            </a:r>
            <a:r>
              <a:rPr lang="es-ES_tradnl" dirty="0" smtClean="0"/>
              <a:t>), de entre los individuos, los que sanarán o morirán y cuáles morirán o sanarán en breve o a largo plazo. (</a:t>
            </a:r>
            <a:r>
              <a:rPr lang="es-ES_tradnl" i="1" dirty="0" smtClean="0"/>
              <a:t>Pred.</a:t>
            </a:r>
            <a:r>
              <a:rPr lang="es-ES_tradnl" dirty="0" smtClean="0"/>
              <a:t> II, 1).</a:t>
            </a:r>
            <a:endParaRPr lang="es-E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3. La terminología médica: El </a:t>
            </a:r>
            <a:r>
              <a:rPr lang="es-ES" i="1" dirty="0" smtClean="0"/>
              <a:t>Corpus Hippocraticum</a:t>
            </a:r>
            <a:endParaRPr lang="es-ES" dirty="0"/>
          </a:p>
        </p:txBody>
      </p:sp>
      <p:sp>
        <p:nvSpPr>
          <p:cNvPr id="3" name="2 Marcador de contenido"/>
          <p:cNvSpPr>
            <a:spLocks noGrp="1"/>
          </p:cNvSpPr>
          <p:nvPr>
            <p:ph idx="1"/>
          </p:nvPr>
        </p:nvSpPr>
        <p:spPr/>
        <p:txBody>
          <a:bodyPr>
            <a:normAutofit lnSpcReduction="10000"/>
          </a:bodyPr>
          <a:lstStyle/>
          <a:p>
            <a:r>
              <a:rPr lang="es-ES" b="1" dirty="0" smtClean="0"/>
              <a:t>La medicina no es filosofía</a:t>
            </a:r>
            <a:r>
              <a:rPr lang="es-ES" dirty="0" smtClean="0"/>
              <a:t>:</a:t>
            </a:r>
          </a:p>
          <a:p>
            <a:pPr lvl="1">
              <a:buNone/>
            </a:pPr>
            <a:r>
              <a:rPr lang="es-ES_tradnl" dirty="0" smtClean="0"/>
              <a:t>	</a:t>
            </a:r>
            <a:endParaRPr lang="es-ES_tradnl" dirty="0" smtClean="0"/>
          </a:p>
          <a:p>
            <a:pPr lvl="1">
              <a:buNone/>
            </a:pPr>
            <a:r>
              <a:rPr lang="es-ES_tradnl" dirty="0" smtClean="0"/>
              <a:t>	</a:t>
            </a:r>
            <a:r>
              <a:rPr lang="es-ES_tradnl" dirty="0" smtClean="0"/>
              <a:t>Su </a:t>
            </a:r>
            <a:r>
              <a:rPr lang="es-ES_tradnl" dirty="0" smtClean="0"/>
              <a:t>objetivo inmediato es “conocer con exactitud qué es el hombre, por qué causas llega a existir y todo lo demás”. Ese conocimiento se consigue, no partiendo de principios, sino esforzándose en aprender lo que es el hombre en relación “con lo que come y bebe”, con los hábitos que tiene y, en definitiva, “lo que puede pasar a cada individuo a partir de cada cosa concreta”  (</a:t>
            </a:r>
            <a:r>
              <a:rPr lang="es-ES_tradnl" i="1" dirty="0" err="1" smtClean="0"/>
              <a:t>Med</a:t>
            </a:r>
            <a:r>
              <a:rPr lang="es-ES_tradnl" i="1" dirty="0" smtClean="0"/>
              <a:t>. </a:t>
            </a:r>
            <a:r>
              <a:rPr lang="es-ES_tradnl" i="1" dirty="0" smtClean="0"/>
              <a:t>antigua</a:t>
            </a:r>
            <a:r>
              <a:rPr lang="es-ES_tradnl" dirty="0" smtClean="0"/>
              <a:t>, </a:t>
            </a:r>
            <a:r>
              <a:rPr lang="es-ES_tradnl" dirty="0" smtClean="0"/>
              <a:t>20). </a:t>
            </a:r>
            <a:endParaRPr lang="es-ES" dirty="0" smtClean="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3. La terminología médica: El </a:t>
            </a:r>
            <a:r>
              <a:rPr lang="es-ES" i="1" dirty="0" smtClean="0"/>
              <a:t>Corpus Hippocraticum</a:t>
            </a:r>
            <a:endParaRPr lang="es-ES" dirty="0"/>
          </a:p>
        </p:txBody>
      </p:sp>
      <p:sp>
        <p:nvSpPr>
          <p:cNvPr id="3" name="2 Marcador de contenido"/>
          <p:cNvSpPr>
            <a:spLocks noGrp="1"/>
          </p:cNvSpPr>
          <p:nvPr>
            <p:ph idx="1"/>
          </p:nvPr>
        </p:nvSpPr>
        <p:spPr/>
        <p:txBody>
          <a:bodyPr>
            <a:normAutofit fontScale="92500" lnSpcReduction="10000"/>
          </a:bodyPr>
          <a:lstStyle/>
          <a:p>
            <a:r>
              <a:rPr lang="es-ES" b="1" dirty="0" smtClean="0"/>
              <a:t>La medicina es </a:t>
            </a:r>
            <a:r>
              <a:rPr lang="es-ES" b="1" i="1" dirty="0" err="1" smtClean="0"/>
              <a:t>techné</a:t>
            </a:r>
            <a:r>
              <a:rPr lang="es-ES" dirty="0" smtClean="0"/>
              <a:t>: formula principios basados en la observación (no analógicos como la filosofía)</a:t>
            </a:r>
            <a:endParaRPr lang="es-ES" b="1" i="1" dirty="0" smtClean="0"/>
          </a:p>
          <a:p>
            <a:r>
              <a:rPr lang="es-ES" dirty="0" smtClean="0"/>
              <a:t>En busca de un </a:t>
            </a:r>
            <a:r>
              <a:rPr lang="es-ES" b="1" dirty="0" smtClean="0"/>
              <a:t>método científico</a:t>
            </a:r>
          </a:p>
          <a:p>
            <a:pPr lvl="1"/>
            <a:r>
              <a:rPr lang="es-ES" dirty="0" smtClean="0"/>
              <a:t>La observación </a:t>
            </a:r>
          </a:p>
          <a:p>
            <a:pPr lvl="1"/>
            <a:r>
              <a:rPr lang="es-ES" dirty="0" smtClean="0"/>
              <a:t>La inferencia científica (</a:t>
            </a:r>
            <a:r>
              <a:rPr lang="es-ES" i="1" dirty="0" smtClean="0"/>
              <a:t>logismós</a:t>
            </a:r>
            <a:r>
              <a:rPr lang="es-ES" dirty="0" smtClean="0"/>
              <a:t>)</a:t>
            </a:r>
          </a:p>
          <a:p>
            <a:r>
              <a:rPr lang="es-ES" dirty="0" smtClean="0"/>
              <a:t>La interpretación (inferencial) de los síntomas </a:t>
            </a:r>
          </a:p>
          <a:p>
            <a:pPr lvl="1"/>
            <a:r>
              <a:rPr lang="es-ES" dirty="0" smtClean="0"/>
              <a:t>Acontecimientos problemáticos (</a:t>
            </a:r>
            <a:r>
              <a:rPr lang="es-ES" i="1" dirty="0" err="1" smtClean="0"/>
              <a:t>hékaston</a:t>
            </a:r>
            <a:r>
              <a:rPr lang="es-ES" dirty="0" smtClean="0"/>
              <a:t>)</a:t>
            </a:r>
          </a:p>
          <a:p>
            <a:pPr lvl="1"/>
            <a:r>
              <a:rPr lang="es-ES" dirty="0" smtClean="0"/>
              <a:t>Los indicios visibles (</a:t>
            </a:r>
            <a:r>
              <a:rPr lang="es-ES" i="1" dirty="0" smtClean="0"/>
              <a:t>semeia</a:t>
            </a:r>
            <a:r>
              <a:rPr lang="es-ES" dirty="0" smtClean="0"/>
              <a:t>) que remiten a algo invisible (</a:t>
            </a:r>
            <a:r>
              <a:rPr lang="es-ES" i="1" dirty="0" err="1" smtClean="0"/>
              <a:t>adêla</a:t>
            </a:r>
            <a:r>
              <a:rPr lang="es-ES" dirty="0" smtClean="0"/>
              <a:t>)</a:t>
            </a:r>
          </a:p>
          <a:p>
            <a:pPr lvl="1"/>
            <a:r>
              <a:rPr lang="es-ES" dirty="0" smtClean="0"/>
              <a:t>Las pruebas (</a:t>
            </a:r>
            <a:r>
              <a:rPr lang="es-ES" i="1" dirty="0" smtClean="0"/>
              <a:t>tekmeria</a:t>
            </a:r>
            <a:r>
              <a:rPr lang="es-ES" dirty="0" smtClean="0"/>
              <a:t>)</a:t>
            </a:r>
          </a:p>
          <a:p>
            <a:pPr lvl="1"/>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3. La terminología médica: El </a:t>
            </a:r>
            <a:r>
              <a:rPr lang="es-ES" i="1" dirty="0" smtClean="0"/>
              <a:t>Corpus Hippocraticum</a:t>
            </a:r>
            <a:endParaRPr lang="es-ES" dirty="0"/>
          </a:p>
        </p:txBody>
      </p:sp>
      <p:sp>
        <p:nvSpPr>
          <p:cNvPr id="3" name="2 Marcador de contenido"/>
          <p:cNvSpPr>
            <a:spLocks noGrp="1"/>
          </p:cNvSpPr>
          <p:nvPr>
            <p:ph idx="1"/>
          </p:nvPr>
        </p:nvSpPr>
        <p:spPr/>
        <p:txBody>
          <a:bodyPr/>
          <a:lstStyle/>
          <a:p>
            <a:pPr>
              <a:buNone/>
            </a:pPr>
            <a:r>
              <a:rPr lang="es-ES" b="1" dirty="0" smtClean="0"/>
              <a:t>El diagnóstico </a:t>
            </a:r>
            <a:r>
              <a:rPr lang="es-ES" dirty="0" smtClean="0"/>
              <a:t>(</a:t>
            </a:r>
            <a:r>
              <a:rPr lang="es-ES_tradnl" i="1" dirty="0" err="1" smtClean="0"/>
              <a:t>diagignoskein</a:t>
            </a:r>
            <a:r>
              <a:rPr lang="es-ES_tradnl" dirty="0" smtClean="0"/>
              <a:t>)</a:t>
            </a:r>
          </a:p>
          <a:p>
            <a:r>
              <a:rPr lang="es-ES_tradnl" b="1" i="1" dirty="0" smtClean="0"/>
              <a:t>Anámnesis</a:t>
            </a:r>
            <a:r>
              <a:rPr lang="es-ES_tradnl" dirty="0" smtClean="0"/>
              <a:t> (memoria, experiencia acumulada en el transcurrir del tiempo</a:t>
            </a:r>
            <a:r>
              <a:rPr lang="es-ES_tradnl" dirty="0" smtClean="0"/>
              <a:t>) (pasado)</a:t>
            </a:r>
            <a:endParaRPr lang="es-ES_tradnl" dirty="0" smtClean="0"/>
          </a:p>
          <a:p>
            <a:r>
              <a:rPr lang="es-ES_tradnl" b="1" i="1" dirty="0" err="1" smtClean="0"/>
              <a:t>Aísthesis</a:t>
            </a:r>
            <a:r>
              <a:rPr lang="es-ES_tradnl" dirty="0" smtClean="0"/>
              <a:t> (observación de lo que ocurre</a:t>
            </a:r>
            <a:r>
              <a:rPr lang="es-ES_tradnl" dirty="0" smtClean="0"/>
              <a:t>) (presente)</a:t>
            </a:r>
            <a:endParaRPr lang="es-ES_tradnl" dirty="0" smtClean="0"/>
          </a:p>
          <a:p>
            <a:r>
              <a:rPr lang="es-ES_tradnl" b="1" i="1" dirty="0" smtClean="0"/>
              <a:t>Prognosis</a:t>
            </a:r>
            <a:r>
              <a:rPr lang="es-ES_tradnl" dirty="0" smtClean="0"/>
              <a:t> (previsión de lo que va a ocurrir</a:t>
            </a:r>
            <a:r>
              <a:rPr lang="es-ES_tradnl" dirty="0" smtClean="0"/>
              <a:t>) (futuro). </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Platón: el origen del lenguaje</a:t>
            </a:r>
            <a:endParaRPr lang="es-ES" dirty="0"/>
          </a:p>
        </p:txBody>
      </p:sp>
      <p:sp>
        <p:nvSpPr>
          <p:cNvPr id="3" name="2 Marcador de contenido"/>
          <p:cNvSpPr>
            <a:spLocks noGrp="1"/>
          </p:cNvSpPr>
          <p:nvPr>
            <p:ph idx="1"/>
          </p:nvPr>
        </p:nvSpPr>
        <p:spPr>
          <a:xfrm>
            <a:off x="251520" y="1628800"/>
            <a:ext cx="8686800" cy="4525963"/>
          </a:xfrm>
        </p:spPr>
        <p:txBody>
          <a:bodyPr>
            <a:normAutofit fontScale="92500"/>
          </a:bodyPr>
          <a:lstStyle/>
          <a:p>
            <a:r>
              <a:rPr lang="es-ES" b="1" dirty="0" smtClean="0"/>
              <a:t>La terminología semiótica platónica</a:t>
            </a:r>
            <a:r>
              <a:rPr lang="es-ES" dirty="0" smtClean="0"/>
              <a:t>: </a:t>
            </a:r>
          </a:p>
          <a:p>
            <a:pPr lvl="1"/>
            <a:r>
              <a:rPr lang="es-ES" i="1" dirty="0" smtClean="0"/>
              <a:t>Semeîon</a:t>
            </a:r>
            <a:r>
              <a:rPr lang="es-ES" dirty="0" smtClean="0"/>
              <a:t>, </a:t>
            </a:r>
            <a:r>
              <a:rPr lang="es-ES" i="1" dirty="0" err="1" smtClean="0"/>
              <a:t>tekmérion</a:t>
            </a:r>
            <a:r>
              <a:rPr lang="es-ES" dirty="0" smtClean="0"/>
              <a:t> </a:t>
            </a:r>
          </a:p>
          <a:p>
            <a:pPr lvl="1"/>
            <a:r>
              <a:rPr lang="es-ES" i="1" dirty="0" smtClean="0"/>
              <a:t>Semaínein</a:t>
            </a:r>
            <a:r>
              <a:rPr lang="es-ES" dirty="0" smtClean="0"/>
              <a:t> (significar por medio de señales, de palabras, etc.)</a:t>
            </a:r>
          </a:p>
          <a:p>
            <a:pPr lvl="1"/>
            <a:r>
              <a:rPr lang="es-ES" dirty="0" smtClean="0"/>
              <a:t> </a:t>
            </a:r>
            <a:r>
              <a:rPr lang="es-ES" i="1" dirty="0" err="1" smtClean="0"/>
              <a:t>Deloo</a:t>
            </a:r>
            <a:r>
              <a:rPr lang="es-ES" dirty="0" smtClean="0"/>
              <a:t> (desvelar o hacer visible por medio de palabras) </a:t>
            </a:r>
          </a:p>
          <a:p>
            <a:pPr lvl="1"/>
            <a:r>
              <a:rPr lang="es-ES" dirty="0" smtClean="0"/>
              <a:t>Terminología lingüística</a:t>
            </a:r>
            <a:r>
              <a:rPr lang="es-ES" i="1" dirty="0" smtClean="0"/>
              <a:t>: </a:t>
            </a:r>
            <a:r>
              <a:rPr lang="es-ES" i="1" dirty="0" err="1" smtClean="0"/>
              <a:t>déloma</a:t>
            </a:r>
            <a:r>
              <a:rPr lang="es-ES" dirty="0" smtClean="0"/>
              <a:t> (expresión),  </a:t>
            </a:r>
            <a:r>
              <a:rPr lang="es-ES" i="1" dirty="0" err="1" smtClean="0"/>
              <a:t>ónoma</a:t>
            </a:r>
            <a:r>
              <a:rPr lang="es-ES" dirty="0" smtClean="0"/>
              <a:t> (nombre), </a:t>
            </a:r>
            <a:r>
              <a:rPr lang="es-ES" i="1" dirty="0" smtClean="0"/>
              <a:t>rhêma</a:t>
            </a:r>
            <a:r>
              <a:rPr lang="es-ES" dirty="0" smtClean="0"/>
              <a:t> (locución), </a:t>
            </a:r>
            <a:r>
              <a:rPr lang="es-ES" i="1" dirty="0" smtClean="0"/>
              <a:t>lógos</a:t>
            </a:r>
            <a:r>
              <a:rPr lang="es-ES" dirty="0" smtClean="0"/>
              <a:t> (discurso)</a:t>
            </a:r>
          </a:p>
          <a:p>
            <a:pPr lvl="1"/>
            <a:r>
              <a:rPr lang="es-ES" i="1" dirty="0" smtClean="0"/>
              <a:t>Sýmbolon</a:t>
            </a:r>
            <a:r>
              <a:rPr lang="es-ES" dirty="0" smtClean="0"/>
              <a:t>: parte que reclama ser completada (</a:t>
            </a:r>
            <a:r>
              <a:rPr lang="es-ES" i="1" dirty="0" smtClean="0"/>
              <a:t>Banquete</a:t>
            </a:r>
            <a:r>
              <a:rPr lang="es-ES" dirty="0" smtClean="0"/>
              <a:t>), moneda (</a:t>
            </a:r>
            <a:r>
              <a:rPr lang="es-ES" i="1" dirty="0" smtClean="0"/>
              <a:t>República</a:t>
            </a:r>
            <a:r>
              <a:rPr lang="es-ES" dirty="0" smtClean="0"/>
              <a:t>), signo de reconocimiento (</a:t>
            </a:r>
            <a:r>
              <a:rPr lang="es-ES" i="1" dirty="0" smtClean="0"/>
              <a:t>Carta VII</a:t>
            </a:r>
            <a:r>
              <a:rPr lang="es-ES" dirty="0" smtClean="0"/>
              <a:t>).</a:t>
            </a:r>
          </a:p>
          <a:p>
            <a:pPr lvl="1"/>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Platón: el origen del lenguaje</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b="1" dirty="0" smtClean="0"/>
              <a:t>La teoría del lenguaje</a:t>
            </a:r>
          </a:p>
          <a:p>
            <a:r>
              <a:rPr lang="es-ES" dirty="0" smtClean="0"/>
              <a:t>La reflexión lingüístico-filosófica más importante de la cultura griega (</a:t>
            </a:r>
            <a:r>
              <a:rPr lang="es-ES" dirty="0" err="1" smtClean="0"/>
              <a:t>Gadamer</a:t>
            </a:r>
            <a:r>
              <a:rPr lang="es-ES" dirty="0" smtClean="0"/>
              <a:t>).</a:t>
            </a:r>
          </a:p>
          <a:p>
            <a:r>
              <a:rPr lang="es-ES" dirty="0" smtClean="0"/>
              <a:t>Los problemas: </a:t>
            </a:r>
          </a:p>
          <a:p>
            <a:pPr lvl="1"/>
            <a:r>
              <a:rPr lang="es-ES" dirty="0" smtClean="0"/>
              <a:t>Naturaleza y funciones del lenguaje </a:t>
            </a:r>
          </a:p>
          <a:p>
            <a:pPr lvl="1"/>
            <a:r>
              <a:rPr lang="es-ES" dirty="0" smtClean="0"/>
              <a:t>Origen: la figura del “</a:t>
            </a:r>
            <a:r>
              <a:rPr lang="es-ES" i="1" dirty="0" err="1" smtClean="0"/>
              <a:t>nomotetes</a:t>
            </a:r>
            <a:r>
              <a:rPr lang="es-ES" dirty="0" smtClean="0"/>
              <a:t>”</a:t>
            </a:r>
          </a:p>
          <a:p>
            <a:pPr lvl="1"/>
            <a:r>
              <a:rPr lang="es-ES" dirty="0" smtClean="0"/>
              <a:t>Naturalidad o convencionalidad de los nombres</a:t>
            </a:r>
          </a:p>
          <a:p>
            <a:pPr lvl="1"/>
            <a:r>
              <a:rPr lang="es-ES" dirty="0" smtClean="0"/>
              <a:t>exactitud o “corrección de los nombres” para designar aquello que representan (el nombre como índice más que como símbolo)</a:t>
            </a:r>
          </a:p>
          <a:p>
            <a:pPr lvl="1">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Platón: el origen del lenguaje</a:t>
            </a:r>
            <a:endParaRPr lang="es-ES" dirty="0"/>
          </a:p>
        </p:txBody>
      </p:sp>
      <p:sp>
        <p:nvSpPr>
          <p:cNvPr id="3" name="2 Marcador de contenido"/>
          <p:cNvSpPr>
            <a:spLocks noGrp="1"/>
          </p:cNvSpPr>
          <p:nvPr>
            <p:ph idx="1"/>
          </p:nvPr>
        </p:nvSpPr>
        <p:spPr/>
        <p:txBody>
          <a:bodyPr/>
          <a:lstStyle/>
          <a:p>
            <a:r>
              <a:rPr lang="es-ES" b="1" dirty="0" smtClean="0"/>
              <a:t>El problema fundamental</a:t>
            </a:r>
            <a:r>
              <a:rPr lang="es-ES" dirty="0" smtClean="0"/>
              <a:t>: ¿es posible el acceso a la verdad a través de la palabra?:</a:t>
            </a:r>
          </a:p>
          <a:p>
            <a:pPr lvl="1"/>
            <a:r>
              <a:rPr lang="es-ES" dirty="0" smtClean="0"/>
              <a:t>“Lenguaje ordinario” vs lenguaje ideal (</a:t>
            </a:r>
            <a:r>
              <a:rPr lang="es-ES" i="1" dirty="0" smtClean="0"/>
              <a:t>characteristica </a:t>
            </a:r>
            <a:r>
              <a:rPr lang="es-ES" i="1" dirty="0" err="1" smtClean="0"/>
              <a:t>universalis</a:t>
            </a:r>
            <a:r>
              <a:rPr lang="es-ES" dirty="0" smtClean="0"/>
              <a:t>)</a:t>
            </a:r>
          </a:p>
          <a:p>
            <a:pPr lvl="1"/>
            <a:r>
              <a:rPr lang="es-ES" dirty="0" smtClean="0"/>
              <a:t>La interpretación neoplatónica en el Renacimiento y el Barroco: de la magia a la ciencia</a:t>
            </a:r>
          </a:p>
          <a:p>
            <a:pPr lvl="1"/>
            <a:r>
              <a:rPr lang="es-ES" dirty="0" smtClean="0"/>
              <a:t>La interpretación “ilustrada” y moderna: el lenguaje científico </a:t>
            </a:r>
          </a:p>
          <a:p>
            <a:pPr>
              <a:buNone/>
            </a:pP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pPr algn="ctr">
              <a:buNone/>
            </a:pPr>
            <a:r>
              <a:rPr lang="es-ES" sz="3600" b="1" i="1" dirty="0" smtClean="0"/>
              <a:t>Al principio </a:t>
            </a:r>
            <a:r>
              <a:rPr lang="es-ES" sz="3600" b="1" dirty="0" smtClean="0"/>
              <a:t>fueron …</a:t>
            </a:r>
          </a:p>
          <a:p>
            <a:pPr algn="ctr">
              <a:buNone/>
            </a:pPr>
            <a:r>
              <a:rPr lang="es-ES" sz="3600" b="1" dirty="0" smtClean="0"/>
              <a:t>las palabras y las cosas…</a:t>
            </a:r>
          </a:p>
          <a:p>
            <a:pPr algn="ctr">
              <a:buNone/>
            </a:pPr>
            <a:endParaRPr lang="es-ES" sz="3600" b="1" dirty="0" smtClean="0"/>
          </a:p>
          <a:p>
            <a:pPr algn="ctr">
              <a:buNone/>
            </a:pPr>
            <a:r>
              <a:rPr lang="es-ES" sz="3600" b="1" i="1" dirty="0" smtClean="0"/>
              <a:t>Después</a:t>
            </a:r>
            <a:r>
              <a:rPr lang="es-ES" sz="3600" b="1" dirty="0" smtClean="0"/>
              <a:t> vendría la </a:t>
            </a:r>
            <a:r>
              <a:rPr lang="es-ES" sz="3600" b="1" i="1" dirty="0" smtClean="0"/>
              <a:t>reflexión</a:t>
            </a:r>
            <a:r>
              <a:rPr lang="es-ES" sz="3600" b="1" dirty="0" smtClean="0"/>
              <a:t> sobre </a:t>
            </a:r>
          </a:p>
          <a:p>
            <a:pPr algn="ctr">
              <a:buNone/>
            </a:pPr>
            <a:r>
              <a:rPr lang="es-ES" sz="3600" b="1" dirty="0" smtClean="0"/>
              <a:t>las cosas  y las palabras</a:t>
            </a:r>
          </a:p>
          <a:p>
            <a:pPr algn="ctr">
              <a:buNone/>
            </a:pPr>
            <a:endParaRPr lang="es-ES" sz="3600" dirty="0" smtClean="0"/>
          </a:p>
          <a:p>
            <a:pPr algn="ctr">
              <a:buNone/>
            </a:pPr>
            <a:endParaRPr lang="es-E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r>
              <a:rPr lang="es-ES" dirty="0" smtClean="0"/>
              <a:t>Lo que Aristóteles pudo ser y no fue: un semiólogo </a:t>
            </a:r>
            <a:r>
              <a:rPr lang="es-ES" i="1" dirty="0" err="1" smtClean="0"/>
              <a:t>avant</a:t>
            </a:r>
            <a:r>
              <a:rPr lang="es-ES" i="1" dirty="0" smtClean="0"/>
              <a:t> la </a:t>
            </a:r>
            <a:r>
              <a:rPr lang="es-ES" i="1" dirty="0" err="1" smtClean="0"/>
              <a:t>lettre</a:t>
            </a:r>
            <a:endParaRPr lang="es-ES" i="1" dirty="0" smtClean="0"/>
          </a:p>
          <a:p>
            <a:r>
              <a:rPr lang="es-ES" dirty="0" smtClean="0"/>
              <a:t>Las dos grandes aportaciones</a:t>
            </a:r>
          </a:p>
          <a:p>
            <a:pPr lvl="1"/>
            <a:r>
              <a:rPr lang="es-ES" dirty="0" smtClean="0"/>
              <a:t>Fijación de la terminología</a:t>
            </a:r>
          </a:p>
          <a:p>
            <a:pPr lvl="1"/>
            <a:r>
              <a:rPr lang="es-ES" dirty="0" smtClean="0"/>
              <a:t>Situación de la reflexión semiótica en un nuevo contexto</a:t>
            </a:r>
          </a:p>
          <a:p>
            <a:pPr>
              <a:buNone/>
            </a:pP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r>
              <a:rPr lang="es-ES" dirty="0" smtClean="0"/>
              <a:t>La teoría semiótica de Aristóteles no es únicamente una teoría de la inferencia</a:t>
            </a:r>
          </a:p>
          <a:p>
            <a:r>
              <a:rPr lang="es-ES" dirty="0" smtClean="0"/>
              <a:t>Su lugar natural: una teoría del discurso</a:t>
            </a:r>
          </a:p>
          <a:p>
            <a:pPr lvl="1"/>
            <a:r>
              <a:rPr lang="es-ES" dirty="0" smtClean="0"/>
              <a:t>En la dialéctica (no en la lógica): una teoría de la argumentación a partir de una afirmación plausible (</a:t>
            </a:r>
            <a:r>
              <a:rPr lang="es-ES" i="1" dirty="0" smtClean="0"/>
              <a:t>ex </a:t>
            </a:r>
            <a:r>
              <a:rPr lang="es-ES" i="1" dirty="0" err="1" smtClean="0"/>
              <a:t>éndoxos</a:t>
            </a:r>
            <a:r>
              <a:rPr lang="es-ES" dirty="0" smtClean="0"/>
              <a:t>)</a:t>
            </a:r>
            <a:endParaRPr lang="es-ES" i="1" dirty="0" smtClean="0"/>
          </a:p>
          <a:p>
            <a:pPr lvl="1"/>
            <a:r>
              <a:rPr lang="es-ES" dirty="0" smtClean="0"/>
              <a:t>En la </a:t>
            </a:r>
            <a:r>
              <a:rPr lang="es-ES" i="1" dirty="0" smtClean="0"/>
              <a:t>Retórica: </a:t>
            </a:r>
            <a:r>
              <a:rPr lang="es-ES" dirty="0" smtClean="0"/>
              <a:t>una teoría de lo persuasivo (</a:t>
            </a:r>
            <a:r>
              <a:rPr lang="es-ES" i="1" dirty="0" err="1" smtClean="0"/>
              <a:t>pithanón</a:t>
            </a:r>
            <a:r>
              <a:rPr lang="es-ES" dirty="0" smtClean="0"/>
              <a:t>)</a:t>
            </a:r>
          </a:p>
          <a:p>
            <a:pPr lvl="1"/>
            <a:r>
              <a:rPr lang="es-ES" dirty="0" smtClean="0"/>
              <a:t>En la </a:t>
            </a:r>
            <a:r>
              <a:rPr lang="es-ES" i="1" dirty="0" smtClean="0"/>
              <a:t>Poética: </a:t>
            </a:r>
            <a:r>
              <a:rPr lang="es-ES" dirty="0" smtClean="0"/>
              <a:t>una teoría de la mímesis  </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r>
              <a:rPr lang="es-ES" dirty="0" smtClean="0"/>
              <a:t>La terminología aristotélica: </a:t>
            </a:r>
            <a:r>
              <a:rPr lang="es-ES" i="1" dirty="0" smtClean="0"/>
              <a:t>semeion</a:t>
            </a:r>
            <a:r>
              <a:rPr lang="es-ES" dirty="0" smtClean="0"/>
              <a:t>, </a:t>
            </a:r>
            <a:r>
              <a:rPr lang="es-ES" i="1" dirty="0" smtClean="0"/>
              <a:t>tekmerion</a:t>
            </a:r>
            <a:r>
              <a:rPr lang="es-ES" dirty="0" smtClean="0"/>
              <a:t>, </a:t>
            </a:r>
            <a:r>
              <a:rPr lang="es-ES" i="1" dirty="0" smtClean="0"/>
              <a:t>sýmbolon</a:t>
            </a:r>
            <a:endParaRPr lang="es-ES" dirty="0" smtClean="0"/>
          </a:p>
          <a:p>
            <a:pPr lvl="1"/>
            <a:r>
              <a:rPr lang="es-ES" dirty="0" smtClean="0"/>
              <a:t>La labor terminológica en la gramática: </a:t>
            </a:r>
            <a:r>
              <a:rPr lang="es-ES" i="1" dirty="0" err="1" smtClean="0"/>
              <a:t>ónoma</a:t>
            </a:r>
            <a:r>
              <a:rPr lang="es-ES" dirty="0" smtClean="0"/>
              <a:t>, </a:t>
            </a:r>
            <a:r>
              <a:rPr lang="es-ES" i="1" dirty="0" err="1" smtClean="0"/>
              <a:t>rhema</a:t>
            </a:r>
            <a:r>
              <a:rPr lang="es-ES" dirty="0" smtClean="0"/>
              <a:t>, </a:t>
            </a:r>
            <a:r>
              <a:rPr lang="es-ES" i="1" dirty="0" smtClean="0"/>
              <a:t>lexis</a:t>
            </a:r>
            <a:r>
              <a:rPr lang="es-ES" dirty="0" smtClean="0"/>
              <a:t>,  </a:t>
            </a:r>
            <a:r>
              <a:rPr lang="es-ES" i="1" dirty="0" err="1" smtClean="0"/>
              <a:t>árthron</a:t>
            </a:r>
            <a:r>
              <a:rPr lang="es-ES" dirty="0" smtClean="0"/>
              <a:t> (artículo), </a:t>
            </a:r>
            <a:r>
              <a:rPr lang="es-ES" i="1" dirty="0" err="1" smtClean="0"/>
              <a:t>sýndesmos</a:t>
            </a:r>
            <a:r>
              <a:rPr lang="es-ES" dirty="0" smtClean="0"/>
              <a:t> (conjunción),  </a:t>
            </a:r>
            <a:r>
              <a:rPr lang="es-ES" i="1" dirty="0" smtClean="0"/>
              <a:t>logos</a:t>
            </a:r>
            <a:r>
              <a:rPr lang="es-ES" dirty="0" smtClean="0"/>
              <a:t> (enunciado), etc.</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a:xfrm>
            <a:off x="179512" y="1554162"/>
            <a:ext cx="8812088" cy="4525963"/>
          </a:xfrm>
        </p:spPr>
        <p:txBody>
          <a:bodyPr>
            <a:normAutofit fontScale="77500" lnSpcReduction="20000"/>
          </a:bodyPr>
          <a:lstStyle/>
          <a:p>
            <a:pPr>
              <a:buNone/>
            </a:pPr>
            <a:r>
              <a:rPr lang="es-ES" sz="4100" dirty="0" smtClean="0"/>
              <a:t>Teoría del </a:t>
            </a:r>
            <a:r>
              <a:rPr lang="es-ES" sz="4100" b="1" dirty="0" smtClean="0"/>
              <a:t>símbolo</a:t>
            </a:r>
            <a:r>
              <a:rPr lang="es-ES" sz="4100" dirty="0" smtClean="0"/>
              <a:t> lingüístico: </a:t>
            </a:r>
            <a:r>
              <a:rPr lang="es-ES" sz="4100" i="1" dirty="0" smtClean="0"/>
              <a:t>De interpretatione:</a:t>
            </a:r>
          </a:p>
          <a:p>
            <a:r>
              <a:rPr lang="es-ES" sz="4100" b="1" dirty="0" smtClean="0"/>
              <a:t>Tercer</a:t>
            </a:r>
            <a:r>
              <a:rPr lang="es-ES" sz="4100" dirty="0" smtClean="0"/>
              <a:t> texto fundacional</a:t>
            </a:r>
          </a:p>
          <a:p>
            <a:endParaRPr lang="es-ES" dirty="0" smtClean="0"/>
          </a:p>
          <a:p>
            <a:pPr>
              <a:buNone/>
            </a:pPr>
            <a:r>
              <a:rPr lang="es-ES" i="1" dirty="0" smtClean="0"/>
              <a:t>	</a:t>
            </a:r>
            <a:r>
              <a:rPr lang="es-ES_tradnl" dirty="0" smtClean="0"/>
              <a:t>Pues bien, los sonidos vocales (</a:t>
            </a:r>
            <a:r>
              <a:rPr lang="es-ES_tradnl" i="1" dirty="0" err="1" smtClean="0"/>
              <a:t>ta</a:t>
            </a:r>
            <a:r>
              <a:rPr lang="es-ES_tradnl" i="1" dirty="0" smtClean="0"/>
              <a:t> en </a:t>
            </a:r>
            <a:r>
              <a:rPr lang="es-ES_tradnl" i="1" dirty="0" err="1" smtClean="0"/>
              <a:t>têi</a:t>
            </a:r>
            <a:r>
              <a:rPr lang="es-ES_tradnl" i="1" dirty="0" smtClean="0"/>
              <a:t> </a:t>
            </a:r>
            <a:r>
              <a:rPr lang="es-ES_tradnl" i="1" dirty="0" err="1" smtClean="0"/>
              <a:t>phonêi</a:t>
            </a:r>
            <a:r>
              <a:rPr lang="es-ES_tradnl" dirty="0" smtClean="0"/>
              <a:t>) son </a:t>
            </a:r>
            <a:r>
              <a:rPr lang="es-ES_tradnl" b="1" dirty="0" smtClean="0"/>
              <a:t>símbolos</a:t>
            </a:r>
            <a:r>
              <a:rPr lang="es-ES_tradnl" dirty="0" smtClean="0"/>
              <a:t> (</a:t>
            </a:r>
            <a:r>
              <a:rPr lang="es-ES_tradnl" i="1" dirty="0" smtClean="0"/>
              <a:t>sýmbola</a:t>
            </a:r>
            <a:r>
              <a:rPr lang="es-ES_tradnl" dirty="0" smtClean="0"/>
              <a:t>) de las </a:t>
            </a:r>
            <a:r>
              <a:rPr lang="es-ES_tradnl" b="1" dirty="0" smtClean="0"/>
              <a:t>afecciones </a:t>
            </a:r>
            <a:r>
              <a:rPr lang="es-ES_tradnl" dirty="0" smtClean="0"/>
              <a:t>(</a:t>
            </a:r>
            <a:r>
              <a:rPr lang="es-ES_tradnl" i="1" dirty="0" err="1" smtClean="0"/>
              <a:t>pathématon</a:t>
            </a:r>
            <a:r>
              <a:rPr lang="es-ES_tradnl" dirty="0" smtClean="0"/>
              <a:t>) que hay en el alma, y la escritura (</a:t>
            </a:r>
            <a:r>
              <a:rPr lang="es-ES_tradnl" i="1" dirty="0" err="1" smtClean="0"/>
              <a:t>ta</a:t>
            </a:r>
            <a:r>
              <a:rPr lang="es-ES_tradnl" i="1" dirty="0" smtClean="0"/>
              <a:t> </a:t>
            </a:r>
            <a:r>
              <a:rPr lang="es-ES_tradnl" i="1" dirty="0" err="1" smtClean="0"/>
              <a:t>graphómena</a:t>
            </a:r>
            <a:r>
              <a:rPr lang="es-ES_tradnl" dirty="0" smtClean="0"/>
              <a:t>) es </a:t>
            </a:r>
            <a:r>
              <a:rPr lang="es-ES_tradnl" b="1" dirty="0" smtClean="0"/>
              <a:t>símbolo</a:t>
            </a:r>
            <a:r>
              <a:rPr lang="es-ES_tradnl" dirty="0" smtClean="0"/>
              <a:t> de los sonidos vocales. Y así como las letras (</a:t>
            </a:r>
            <a:r>
              <a:rPr lang="es-ES_tradnl" i="1" dirty="0" smtClean="0"/>
              <a:t>grámmata</a:t>
            </a:r>
            <a:r>
              <a:rPr lang="es-ES_tradnl" dirty="0" smtClean="0"/>
              <a:t>) no son las mismas para todos, tampoco los sonidos son los mismos. Pero aquello de lo que éstos son primordialmente </a:t>
            </a:r>
            <a:r>
              <a:rPr lang="es-ES_tradnl" b="1" dirty="0" smtClean="0"/>
              <a:t>signos</a:t>
            </a:r>
            <a:r>
              <a:rPr lang="es-ES_tradnl" dirty="0" smtClean="0"/>
              <a:t> (</a:t>
            </a:r>
            <a:r>
              <a:rPr lang="es-ES_tradnl" i="1" dirty="0" smtClean="0"/>
              <a:t>semeîa</a:t>
            </a:r>
            <a:r>
              <a:rPr lang="es-ES_tradnl" dirty="0" smtClean="0"/>
              <a:t> </a:t>
            </a:r>
            <a:r>
              <a:rPr lang="es-ES_tradnl" i="1" dirty="0" err="1" smtClean="0"/>
              <a:t>prótos</a:t>
            </a:r>
            <a:r>
              <a:rPr lang="es-ES_tradnl" dirty="0" smtClean="0"/>
              <a:t>), </a:t>
            </a:r>
            <a:r>
              <a:rPr lang="es-ES_tradnl" b="1" dirty="0" smtClean="0"/>
              <a:t>las afecciones del alma</a:t>
            </a:r>
            <a:r>
              <a:rPr lang="es-ES_tradnl" dirty="0" smtClean="0"/>
              <a:t>, son las mismas para todos, y aquello de lo que éstas son </a:t>
            </a:r>
            <a:r>
              <a:rPr lang="es-ES_tradnl" b="1" dirty="0" smtClean="0"/>
              <a:t>semejanzas</a:t>
            </a:r>
            <a:r>
              <a:rPr lang="es-ES_tradnl" dirty="0" smtClean="0"/>
              <a:t> (</a:t>
            </a:r>
            <a:r>
              <a:rPr lang="es-ES_tradnl" i="1" dirty="0" err="1" smtClean="0"/>
              <a:t>omoiómata</a:t>
            </a:r>
            <a:r>
              <a:rPr lang="es-ES_tradnl" dirty="0" smtClean="0"/>
              <a:t>), las cosas, son también las mismas (</a:t>
            </a:r>
            <a:r>
              <a:rPr lang="es-ES_tradnl" i="1" dirty="0" err="1" smtClean="0"/>
              <a:t>Int</a:t>
            </a:r>
            <a:r>
              <a:rPr lang="es-ES_tradnl" dirty="0" smtClean="0"/>
              <a:t>. 16a 3-8).</a:t>
            </a:r>
            <a:endParaRPr lang="es-ES" dirty="0" smtClean="0"/>
          </a:p>
          <a:p>
            <a:pPr>
              <a:buNone/>
            </a:pPr>
            <a:endParaRPr lang="es-ES" i="1" dirty="0" smtClean="0"/>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a:xfrm>
            <a:off x="304800" y="1554162"/>
            <a:ext cx="8686800" cy="5303838"/>
          </a:xfrm>
        </p:spPr>
        <p:txBody>
          <a:bodyPr>
            <a:normAutofit fontScale="85000" lnSpcReduction="20000"/>
          </a:bodyPr>
          <a:lstStyle/>
          <a:p>
            <a:pPr>
              <a:buNone/>
            </a:pPr>
            <a:r>
              <a:rPr lang="es-ES" sz="3300" b="1" dirty="0" smtClean="0"/>
              <a:t>La traducción de </a:t>
            </a:r>
            <a:r>
              <a:rPr lang="es-ES" sz="3300" b="1" dirty="0" err="1" smtClean="0"/>
              <a:t>Boecio</a:t>
            </a:r>
            <a:r>
              <a:rPr lang="es-ES" dirty="0" smtClean="0"/>
              <a:t>: </a:t>
            </a:r>
          </a:p>
          <a:p>
            <a:pPr>
              <a:buNone/>
            </a:pPr>
            <a:r>
              <a:rPr lang="es-ES" dirty="0" smtClean="0"/>
              <a:t>	</a:t>
            </a:r>
            <a:r>
              <a:rPr lang="es-ES" sz="3100" i="1" dirty="0" err="1" smtClean="0"/>
              <a:t>Sunt</a:t>
            </a:r>
            <a:r>
              <a:rPr lang="es-ES" sz="3100" i="1" dirty="0" smtClean="0"/>
              <a:t> ergo </a:t>
            </a:r>
            <a:r>
              <a:rPr lang="es-ES" sz="3100" i="1" dirty="0" err="1" smtClean="0"/>
              <a:t>ea</a:t>
            </a:r>
            <a:r>
              <a:rPr lang="es-ES" sz="3100" i="1" dirty="0" smtClean="0"/>
              <a:t> </a:t>
            </a:r>
            <a:r>
              <a:rPr lang="es-ES" sz="3100" i="1" dirty="0" err="1" smtClean="0"/>
              <a:t>quae</a:t>
            </a:r>
            <a:r>
              <a:rPr lang="es-ES" sz="3100" i="1" dirty="0" smtClean="0"/>
              <a:t> </a:t>
            </a:r>
            <a:r>
              <a:rPr lang="es-ES" sz="3100" i="1" dirty="0" err="1" smtClean="0"/>
              <a:t>sunt</a:t>
            </a:r>
            <a:r>
              <a:rPr lang="es-ES" sz="3100" i="1" dirty="0" smtClean="0"/>
              <a:t> in </a:t>
            </a:r>
            <a:r>
              <a:rPr lang="es-ES" sz="3100" b="1" i="1" dirty="0" err="1" smtClean="0"/>
              <a:t>voce</a:t>
            </a:r>
            <a:r>
              <a:rPr lang="es-ES" sz="3100" i="1" dirty="0" smtClean="0"/>
              <a:t> </a:t>
            </a:r>
            <a:r>
              <a:rPr lang="es-ES" sz="3100" i="1" dirty="0" err="1" smtClean="0"/>
              <a:t>earum</a:t>
            </a:r>
            <a:r>
              <a:rPr lang="es-ES" sz="3100" i="1" dirty="0" smtClean="0"/>
              <a:t> </a:t>
            </a:r>
            <a:r>
              <a:rPr lang="es-ES" sz="3100" i="1" dirty="0" err="1" smtClean="0"/>
              <a:t>quae</a:t>
            </a:r>
            <a:r>
              <a:rPr lang="es-ES" sz="3100" i="1" dirty="0" smtClean="0"/>
              <a:t> </a:t>
            </a:r>
            <a:r>
              <a:rPr lang="es-ES" sz="3100" i="1" dirty="0" err="1" smtClean="0"/>
              <a:t>sunt</a:t>
            </a:r>
            <a:r>
              <a:rPr lang="es-ES" sz="3100" i="1" dirty="0" smtClean="0"/>
              <a:t> in anima </a:t>
            </a:r>
            <a:r>
              <a:rPr lang="es-ES" sz="3100" i="1" dirty="0" err="1" smtClean="0"/>
              <a:t>passionum</a:t>
            </a:r>
            <a:r>
              <a:rPr lang="es-ES" sz="3100" b="1" i="1" dirty="0" smtClean="0"/>
              <a:t> </a:t>
            </a:r>
            <a:r>
              <a:rPr lang="es-ES" sz="3100" b="1" i="1" dirty="0" err="1" smtClean="0"/>
              <a:t>notae</a:t>
            </a:r>
            <a:r>
              <a:rPr lang="es-ES" sz="3100" i="1" dirty="0" smtClean="0"/>
              <a:t>, et </a:t>
            </a:r>
            <a:r>
              <a:rPr lang="es-ES" sz="3100" i="1" dirty="0" err="1" smtClean="0"/>
              <a:t>ea</a:t>
            </a:r>
            <a:r>
              <a:rPr lang="es-ES" sz="3100" i="1" dirty="0" smtClean="0"/>
              <a:t> </a:t>
            </a:r>
            <a:r>
              <a:rPr lang="es-ES" sz="3100" i="1" dirty="0" err="1" smtClean="0"/>
              <a:t>quae</a:t>
            </a:r>
            <a:r>
              <a:rPr lang="es-ES" sz="3100" i="1" dirty="0" smtClean="0"/>
              <a:t> </a:t>
            </a:r>
            <a:r>
              <a:rPr lang="es-ES" sz="3100" i="1" dirty="0" err="1" smtClean="0"/>
              <a:t>scribuntur</a:t>
            </a:r>
            <a:r>
              <a:rPr lang="es-ES" sz="3100" i="1" dirty="0" smtClean="0"/>
              <a:t>  </a:t>
            </a:r>
            <a:r>
              <a:rPr lang="es-ES" sz="3100" i="1" dirty="0" err="1" smtClean="0"/>
              <a:t>eorum</a:t>
            </a:r>
            <a:r>
              <a:rPr lang="es-ES" sz="3100" i="1" dirty="0" smtClean="0"/>
              <a:t> </a:t>
            </a:r>
            <a:r>
              <a:rPr lang="es-ES" sz="3100" i="1" dirty="0" err="1" smtClean="0"/>
              <a:t>quae</a:t>
            </a:r>
            <a:r>
              <a:rPr lang="es-ES" sz="3100" i="1" dirty="0" smtClean="0"/>
              <a:t> </a:t>
            </a:r>
            <a:r>
              <a:rPr lang="es-ES" sz="3100" i="1" dirty="0" err="1" smtClean="0"/>
              <a:t>sunt</a:t>
            </a:r>
            <a:r>
              <a:rPr lang="es-ES" sz="3100" i="1" dirty="0" smtClean="0"/>
              <a:t> in </a:t>
            </a:r>
            <a:r>
              <a:rPr lang="es-ES" sz="3100" i="1" dirty="0" err="1" smtClean="0"/>
              <a:t>voce</a:t>
            </a:r>
            <a:r>
              <a:rPr lang="es-ES" sz="3100" i="1" dirty="0" smtClean="0"/>
              <a:t>. Et </a:t>
            </a:r>
            <a:r>
              <a:rPr lang="es-ES" sz="3100" i="1" dirty="0" err="1" smtClean="0"/>
              <a:t>quemadmodum</a:t>
            </a:r>
            <a:r>
              <a:rPr lang="es-ES" sz="3100" i="1" dirty="0" smtClean="0"/>
              <a:t> </a:t>
            </a:r>
            <a:r>
              <a:rPr lang="es-ES" sz="3100" i="1" dirty="0" err="1" smtClean="0"/>
              <a:t>nec</a:t>
            </a:r>
            <a:r>
              <a:rPr lang="es-ES" sz="3100" i="1" dirty="0" smtClean="0"/>
              <a:t> </a:t>
            </a:r>
            <a:r>
              <a:rPr lang="es-ES" sz="3100" i="1" dirty="0" err="1" smtClean="0"/>
              <a:t>litterae</a:t>
            </a:r>
            <a:r>
              <a:rPr lang="es-ES" sz="3100" i="1" dirty="0" smtClean="0"/>
              <a:t> </a:t>
            </a:r>
            <a:r>
              <a:rPr lang="es-ES" sz="3100" i="1" dirty="0" err="1" smtClean="0"/>
              <a:t>omnibus</a:t>
            </a:r>
            <a:r>
              <a:rPr lang="es-ES" sz="3100" i="1" dirty="0" smtClean="0"/>
              <a:t> </a:t>
            </a:r>
            <a:r>
              <a:rPr lang="es-ES" sz="3100" i="1" dirty="0" err="1" smtClean="0"/>
              <a:t>eaedem</a:t>
            </a:r>
            <a:r>
              <a:rPr lang="es-ES" sz="3100" i="1" dirty="0" smtClean="0"/>
              <a:t>, sic </a:t>
            </a:r>
            <a:r>
              <a:rPr lang="es-ES" sz="3100" i="1" dirty="0" err="1" smtClean="0"/>
              <a:t>nec</a:t>
            </a:r>
            <a:r>
              <a:rPr lang="es-ES" sz="3100" i="1" dirty="0" smtClean="0"/>
              <a:t> </a:t>
            </a:r>
            <a:r>
              <a:rPr lang="es-ES" sz="3100" i="1" dirty="0" err="1" smtClean="0"/>
              <a:t>eaedem</a:t>
            </a:r>
            <a:r>
              <a:rPr lang="es-ES" sz="3100" i="1" dirty="0" smtClean="0"/>
              <a:t> voces; </a:t>
            </a:r>
            <a:r>
              <a:rPr lang="es-ES" sz="3100" b="1" i="1" dirty="0" err="1" smtClean="0"/>
              <a:t>quorum</a:t>
            </a:r>
            <a:r>
              <a:rPr lang="es-ES" sz="3100" b="1" i="1" dirty="0" smtClean="0"/>
              <a:t> </a:t>
            </a:r>
            <a:r>
              <a:rPr lang="es-ES" sz="3100" b="1" i="1" dirty="0" err="1" smtClean="0"/>
              <a:t>autem</a:t>
            </a:r>
            <a:r>
              <a:rPr lang="es-ES" sz="3100" b="1" i="1" dirty="0" smtClean="0"/>
              <a:t> </a:t>
            </a:r>
            <a:r>
              <a:rPr lang="es-ES" sz="3100" b="1" i="1" dirty="0" err="1" smtClean="0"/>
              <a:t>hae</a:t>
            </a:r>
            <a:r>
              <a:rPr lang="es-ES" sz="3100" b="1" i="1" dirty="0" smtClean="0"/>
              <a:t> </a:t>
            </a:r>
            <a:r>
              <a:rPr lang="es-ES" sz="3100" b="1" i="1" dirty="0" err="1" smtClean="0"/>
              <a:t>primorum</a:t>
            </a:r>
            <a:r>
              <a:rPr lang="es-ES" sz="3100" b="1" i="1" dirty="0" smtClean="0"/>
              <a:t> </a:t>
            </a:r>
            <a:r>
              <a:rPr lang="es-ES" sz="3100" b="1" i="1" dirty="0" err="1" smtClean="0"/>
              <a:t>notae</a:t>
            </a:r>
            <a:r>
              <a:rPr lang="es-ES" sz="3100" i="1" dirty="0" smtClean="0"/>
              <a:t>, </a:t>
            </a:r>
            <a:r>
              <a:rPr lang="es-ES" sz="3100" i="1" dirty="0" err="1" smtClean="0"/>
              <a:t>eaedem</a:t>
            </a:r>
            <a:r>
              <a:rPr lang="es-ES" sz="3100" i="1" dirty="0" smtClean="0"/>
              <a:t> </a:t>
            </a:r>
            <a:r>
              <a:rPr lang="es-ES" sz="3100" i="1" dirty="0" err="1" smtClean="0"/>
              <a:t>omnibus</a:t>
            </a:r>
            <a:r>
              <a:rPr lang="es-ES" sz="3100" i="1" dirty="0" smtClean="0"/>
              <a:t> </a:t>
            </a:r>
            <a:r>
              <a:rPr lang="es-ES" sz="3100" i="1" dirty="0" err="1" smtClean="0"/>
              <a:t>passiones</a:t>
            </a:r>
            <a:r>
              <a:rPr lang="es-ES" sz="3100" i="1" dirty="0" smtClean="0"/>
              <a:t> animae </a:t>
            </a:r>
            <a:r>
              <a:rPr lang="es-ES" sz="3100" i="1" dirty="0" err="1" smtClean="0"/>
              <a:t>sunt</a:t>
            </a:r>
            <a:r>
              <a:rPr lang="es-ES" sz="3100" i="1" dirty="0" smtClean="0"/>
              <a:t>, et </a:t>
            </a:r>
            <a:r>
              <a:rPr lang="es-ES" sz="3100" i="1" dirty="0" err="1" smtClean="0"/>
              <a:t>quorum</a:t>
            </a:r>
            <a:r>
              <a:rPr lang="es-ES" sz="3100" i="1" dirty="0" smtClean="0"/>
              <a:t> </a:t>
            </a:r>
            <a:r>
              <a:rPr lang="es-ES" sz="3100" i="1" dirty="0" err="1" smtClean="0"/>
              <a:t>hae</a:t>
            </a:r>
            <a:r>
              <a:rPr lang="es-ES" sz="3100" i="1" dirty="0" smtClean="0"/>
              <a:t> </a:t>
            </a:r>
            <a:r>
              <a:rPr lang="es-ES" sz="3100" b="1" i="1" dirty="0" err="1" smtClean="0"/>
              <a:t>similitudines</a:t>
            </a:r>
            <a:r>
              <a:rPr lang="es-ES" sz="3100" i="1" dirty="0" smtClean="0"/>
              <a:t>, res </a:t>
            </a:r>
            <a:r>
              <a:rPr lang="es-ES" sz="3100" i="1" dirty="0" err="1" smtClean="0"/>
              <a:t>etiam</a:t>
            </a:r>
            <a:r>
              <a:rPr lang="es-ES" sz="3100" i="1" dirty="0" smtClean="0"/>
              <a:t>  </a:t>
            </a:r>
            <a:r>
              <a:rPr lang="es-ES" sz="3100" i="1" dirty="0" err="1" smtClean="0"/>
              <a:t>eaedem</a:t>
            </a:r>
            <a:r>
              <a:rPr lang="es-ES" sz="2800" dirty="0" smtClean="0"/>
              <a:t>. </a:t>
            </a:r>
          </a:p>
          <a:p>
            <a:pPr>
              <a:buNone/>
            </a:pPr>
            <a:r>
              <a:rPr lang="es-ES" dirty="0" smtClean="0"/>
              <a:t>	</a:t>
            </a:r>
          </a:p>
          <a:p>
            <a:pPr>
              <a:buNone/>
            </a:pPr>
            <a:r>
              <a:rPr lang="es-ES" dirty="0" smtClean="0"/>
              <a:t>	</a:t>
            </a:r>
            <a:r>
              <a:rPr lang="es-ES" sz="2600" dirty="0" smtClean="0"/>
              <a:t>Así pues, las voces son signos (</a:t>
            </a:r>
            <a:r>
              <a:rPr lang="es-ES" sz="2600" i="1" dirty="0" err="1" smtClean="0"/>
              <a:t>notae</a:t>
            </a:r>
            <a:r>
              <a:rPr lang="es-ES" sz="2600" dirty="0" smtClean="0"/>
              <a:t>) de las afecciones (</a:t>
            </a:r>
            <a:r>
              <a:rPr lang="es-ES" sz="2600" i="1" dirty="0" err="1" smtClean="0"/>
              <a:t>passionum</a:t>
            </a:r>
            <a:r>
              <a:rPr lang="es-ES" sz="2600" dirty="0" smtClean="0"/>
              <a:t>) que hay en el alma, y lo que se escribe,  de lo que se dice. Y así como las letras (</a:t>
            </a:r>
            <a:r>
              <a:rPr lang="es-ES" sz="2600" i="1" dirty="0" err="1" smtClean="0"/>
              <a:t>litterae</a:t>
            </a:r>
            <a:r>
              <a:rPr lang="es-ES" sz="2600" dirty="0" smtClean="0"/>
              <a:t>) no son las mismas para todos, tampoco las palabras habladas (</a:t>
            </a:r>
            <a:r>
              <a:rPr lang="es-ES" sz="2600" i="1" dirty="0" smtClean="0"/>
              <a:t>voces</a:t>
            </a:r>
            <a:r>
              <a:rPr lang="es-ES" sz="2600" dirty="0" smtClean="0"/>
              <a:t>) son las mismas. Pero aquello de lo que son primariamente signos (</a:t>
            </a:r>
            <a:r>
              <a:rPr lang="es-ES" sz="2600" i="1" dirty="0" err="1" smtClean="0"/>
              <a:t>notae</a:t>
            </a:r>
            <a:r>
              <a:rPr lang="es-ES" sz="2600" dirty="0" smtClean="0"/>
              <a:t>), las afecciones del alma, son las mismas para todos, y aquello de lo que estas son semejanzas (</a:t>
            </a:r>
            <a:r>
              <a:rPr lang="es-ES" sz="2600" i="1" dirty="0" err="1" smtClean="0"/>
              <a:t>similitudines</a:t>
            </a:r>
            <a:r>
              <a:rPr lang="es-ES" sz="2600" dirty="0" smtClean="0"/>
              <a:t>), las cosas, son también las mismas.</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b="1" dirty="0" smtClean="0"/>
              <a:t>Las dificultades de interpretación</a:t>
            </a:r>
            <a:r>
              <a:rPr lang="es-ES" dirty="0" smtClean="0"/>
              <a:t>: </a:t>
            </a:r>
          </a:p>
          <a:p>
            <a:pPr lvl="1"/>
            <a:r>
              <a:rPr lang="es-ES" dirty="0" smtClean="0"/>
              <a:t>¿Son voces sólo los sonidos humanos o también los sonidos animales?</a:t>
            </a:r>
          </a:p>
          <a:p>
            <a:pPr lvl="1"/>
            <a:r>
              <a:rPr lang="es-ES" dirty="0" smtClean="0"/>
              <a:t>¿Por qué las palabras son símbolos?</a:t>
            </a:r>
          </a:p>
          <a:p>
            <a:pPr lvl="1"/>
            <a:r>
              <a:rPr lang="es-ES" dirty="0" smtClean="0"/>
              <a:t>Por qué utiliza el término “</a:t>
            </a:r>
            <a:r>
              <a:rPr lang="es-ES" i="1" dirty="0" smtClean="0"/>
              <a:t>semeion</a:t>
            </a:r>
            <a:r>
              <a:rPr lang="es-ES" dirty="0" smtClean="0"/>
              <a:t>” </a:t>
            </a:r>
          </a:p>
          <a:p>
            <a:pPr lvl="2"/>
            <a:r>
              <a:rPr lang="es-ES" dirty="0" smtClean="0"/>
              <a:t>¿Acaso son sinónimos?</a:t>
            </a:r>
          </a:p>
          <a:p>
            <a:pPr lvl="2"/>
            <a:r>
              <a:rPr lang="es-ES" dirty="0" smtClean="0"/>
              <a:t> ¿Es el término </a:t>
            </a:r>
            <a:r>
              <a:rPr lang="es-ES" i="1" dirty="0" smtClean="0"/>
              <a:t>semeion</a:t>
            </a:r>
            <a:r>
              <a:rPr lang="es-ES" dirty="0" smtClean="0"/>
              <a:t> un concepto más general (género) en el que estaría incluida la especie de los símbolos?</a:t>
            </a:r>
          </a:p>
          <a:p>
            <a:pPr lvl="1"/>
            <a:r>
              <a:rPr lang="es-ES" dirty="0" smtClean="0"/>
              <a:t>¿Las afecciones del alma son sólo los conceptos?</a:t>
            </a:r>
          </a:p>
          <a:p>
            <a:pPr lvl="1"/>
            <a:r>
              <a:rPr lang="es-ES" dirty="0" smtClean="0"/>
              <a:t>¿En qué sentido las afecciones son “semejantes a las cosas”?</a:t>
            </a:r>
          </a:p>
          <a:p>
            <a:pPr lvl="1"/>
            <a:r>
              <a:rPr lang="es-ES" dirty="0" smtClean="0"/>
              <a:t>Otros problemas: origen de lenguaje, naturalidad/convencionalidad, etc. </a:t>
            </a:r>
          </a:p>
          <a:p>
            <a:pPr lvl="1"/>
            <a:endParaRPr lang="es-ES" dirty="0" smtClean="0"/>
          </a:p>
          <a:p>
            <a:pPr lvl="1"/>
            <a:endParaRPr lang="es-E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SCAN001"/>
          <p:cNvPicPr/>
          <p:nvPr/>
        </p:nvPicPr>
        <p:blipFill>
          <a:blip r:embed="rId2" cstate="print"/>
          <a:srcRect/>
          <a:stretch>
            <a:fillRect/>
          </a:stretch>
        </p:blipFill>
        <p:spPr bwMode="auto">
          <a:xfrm>
            <a:off x="755576" y="260648"/>
            <a:ext cx="7704856" cy="5616624"/>
          </a:xfrm>
          <a:prstGeom prst="rect">
            <a:avLst/>
          </a:prstGeom>
          <a:noFill/>
          <a:ln w="9525">
            <a:noFill/>
            <a:miter lim="800000"/>
            <a:headEnd/>
            <a:tailEnd/>
          </a:ln>
        </p:spPr>
      </p:pic>
      <p:sp>
        <p:nvSpPr>
          <p:cNvPr id="5" name="4 CuadroTexto"/>
          <p:cNvSpPr txBox="1"/>
          <p:nvPr/>
        </p:nvSpPr>
        <p:spPr>
          <a:xfrm>
            <a:off x="467544" y="6093296"/>
            <a:ext cx="8064896" cy="461665"/>
          </a:xfrm>
          <a:prstGeom prst="rect">
            <a:avLst/>
          </a:prstGeom>
          <a:noFill/>
        </p:spPr>
        <p:txBody>
          <a:bodyPr wrap="square" rtlCol="0">
            <a:spAutoFit/>
          </a:bodyPr>
          <a:lstStyle/>
          <a:p>
            <a:r>
              <a:rPr lang="es-ES" sz="2400" dirty="0" smtClean="0"/>
              <a:t>La explicación de J. Pépin (1985:43)</a:t>
            </a:r>
            <a:endParaRPr lang="es-E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a:xfrm>
            <a:off x="304800" y="1554163"/>
            <a:ext cx="8686800" cy="1226765"/>
          </a:xfrm>
        </p:spPr>
        <p:txBody>
          <a:bodyPr>
            <a:normAutofit/>
          </a:bodyPr>
          <a:lstStyle/>
          <a:p>
            <a:r>
              <a:rPr lang="es-ES" dirty="0" smtClean="0"/>
              <a:t>Los tres vértices de un famoso triángulo: </a:t>
            </a:r>
            <a:endParaRPr lang="es-ES" dirty="0"/>
          </a:p>
        </p:txBody>
      </p:sp>
      <p:cxnSp>
        <p:nvCxnSpPr>
          <p:cNvPr id="7" name="6 Conector recto"/>
          <p:cNvCxnSpPr/>
          <p:nvPr/>
        </p:nvCxnSpPr>
        <p:spPr>
          <a:xfrm flipH="1">
            <a:off x="1979712" y="3068960"/>
            <a:ext cx="1800200" cy="2736304"/>
          </a:xfrm>
          <a:prstGeom prst="line">
            <a:avLst/>
          </a:prstGeom>
          <a:ln/>
        </p:spPr>
        <p:style>
          <a:lnRef idx="3">
            <a:schemeClr val="dk1"/>
          </a:lnRef>
          <a:fillRef idx="0">
            <a:schemeClr val="dk1"/>
          </a:fillRef>
          <a:effectRef idx="2">
            <a:schemeClr val="dk1"/>
          </a:effectRef>
          <a:fontRef idx="minor">
            <a:schemeClr val="tx1"/>
          </a:fontRef>
        </p:style>
      </p:cxnSp>
      <p:cxnSp>
        <p:nvCxnSpPr>
          <p:cNvPr id="12" name="11 Conector recto"/>
          <p:cNvCxnSpPr/>
          <p:nvPr/>
        </p:nvCxnSpPr>
        <p:spPr>
          <a:xfrm>
            <a:off x="3779912" y="3068960"/>
            <a:ext cx="1728192" cy="2736304"/>
          </a:xfrm>
          <a:prstGeom prst="line">
            <a:avLst/>
          </a:prstGeom>
        </p:spPr>
        <p:style>
          <a:lnRef idx="3">
            <a:schemeClr val="dk1"/>
          </a:lnRef>
          <a:fillRef idx="0">
            <a:schemeClr val="dk1"/>
          </a:fillRef>
          <a:effectRef idx="2">
            <a:schemeClr val="dk1"/>
          </a:effectRef>
          <a:fontRef idx="minor">
            <a:schemeClr val="tx1"/>
          </a:fontRef>
        </p:style>
      </p:cxnSp>
      <p:cxnSp>
        <p:nvCxnSpPr>
          <p:cNvPr id="14" name="13 Conector recto"/>
          <p:cNvCxnSpPr/>
          <p:nvPr/>
        </p:nvCxnSpPr>
        <p:spPr>
          <a:xfrm>
            <a:off x="1979712" y="5805264"/>
            <a:ext cx="3528392"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0" y="5229200"/>
            <a:ext cx="2123728" cy="769441"/>
          </a:xfrm>
          <a:prstGeom prst="rect">
            <a:avLst/>
          </a:prstGeom>
          <a:noFill/>
        </p:spPr>
        <p:txBody>
          <a:bodyPr wrap="square" rtlCol="0">
            <a:spAutoFit/>
          </a:bodyPr>
          <a:lstStyle/>
          <a:p>
            <a:r>
              <a:rPr lang="es-ES" sz="2400" dirty="0" smtClean="0"/>
              <a:t>         </a:t>
            </a:r>
            <a:r>
              <a:rPr lang="es-ES" sz="2000" b="1" dirty="0" smtClean="0"/>
              <a:t>sonidos</a:t>
            </a:r>
          </a:p>
          <a:p>
            <a:r>
              <a:rPr lang="es-ES" sz="2000" dirty="0" smtClean="0"/>
              <a:t>           (</a:t>
            </a:r>
            <a:r>
              <a:rPr lang="es-ES" sz="2000" i="1" dirty="0" err="1" smtClean="0"/>
              <a:t>phoné</a:t>
            </a:r>
            <a:r>
              <a:rPr lang="es-ES" sz="2000" dirty="0" smtClean="0"/>
              <a:t>)</a:t>
            </a:r>
            <a:endParaRPr lang="es-ES" sz="2000" dirty="0"/>
          </a:p>
        </p:txBody>
      </p:sp>
      <p:sp>
        <p:nvSpPr>
          <p:cNvPr id="17" name="16 CuadroTexto"/>
          <p:cNvSpPr txBox="1"/>
          <p:nvPr/>
        </p:nvSpPr>
        <p:spPr>
          <a:xfrm>
            <a:off x="3779912" y="2420888"/>
            <a:ext cx="4824536" cy="707886"/>
          </a:xfrm>
          <a:prstGeom prst="rect">
            <a:avLst/>
          </a:prstGeom>
          <a:noFill/>
        </p:spPr>
        <p:txBody>
          <a:bodyPr wrap="square" rtlCol="0">
            <a:spAutoFit/>
          </a:bodyPr>
          <a:lstStyle/>
          <a:p>
            <a:r>
              <a:rPr lang="es-ES" sz="2000" b="1" dirty="0" smtClean="0"/>
              <a:t>representaciones mentales </a:t>
            </a:r>
            <a:r>
              <a:rPr lang="es-ES" sz="2000" dirty="0" smtClean="0"/>
              <a:t>(</a:t>
            </a:r>
            <a:r>
              <a:rPr lang="es-ES" sz="2000" i="1" dirty="0" err="1" smtClean="0"/>
              <a:t>pathémata</a:t>
            </a:r>
            <a:r>
              <a:rPr lang="es-ES" sz="2000" dirty="0" smtClean="0"/>
              <a:t>: conceptos, imágenes? Afectos?, etc. )</a:t>
            </a:r>
            <a:endParaRPr lang="es-ES" sz="2000" dirty="0"/>
          </a:p>
        </p:txBody>
      </p:sp>
      <p:sp>
        <p:nvSpPr>
          <p:cNvPr id="18" name="17 CuadroTexto"/>
          <p:cNvSpPr txBox="1"/>
          <p:nvPr/>
        </p:nvSpPr>
        <p:spPr>
          <a:xfrm>
            <a:off x="5652120" y="5301208"/>
            <a:ext cx="2232248" cy="707886"/>
          </a:xfrm>
          <a:prstGeom prst="rect">
            <a:avLst/>
          </a:prstGeom>
          <a:noFill/>
        </p:spPr>
        <p:txBody>
          <a:bodyPr wrap="square" rtlCol="0">
            <a:spAutoFit/>
          </a:bodyPr>
          <a:lstStyle/>
          <a:p>
            <a:r>
              <a:rPr lang="es-ES" sz="2000" b="1" dirty="0" smtClean="0"/>
              <a:t>cosas</a:t>
            </a:r>
            <a:r>
              <a:rPr lang="es-ES" sz="2000" dirty="0" smtClean="0"/>
              <a:t> </a:t>
            </a:r>
          </a:p>
          <a:p>
            <a:r>
              <a:rPr lang="es-ES" sz="2000" dirty="0" smtClean="0"/>
              <a:t>(</a:t>
            </a:r>
            <a:r>
              <a:rPr lang="es-ES" sz="2000" i="1" dirty="0" err="1" smtClean="0"/>
              <a:t>prágmata</a:t>
            </a:r>
            <a:r>
              <a:rPr lang="es-ES" sz="2000" dirty="0" smtClean="0"/>
              <a:t>)</a:t>
            </a:r>
            <a:endParaRPr lang="es-ES" sz="2000" dirty="0"/>
          </a:p>
        </p:txBody>
      </p:sp>
      <p:sp>
        <p:nvSpPr>
          <p:cNvPr id="19" name="18 CuadroTexto"/>
          <p:cNvSpPr txBox="1"/>
          <p:nvPr/>
        </p:nvSpPr>
        <p:spPr>
          <a:xfrm rot="18042431">
            <a:off x="1404207" y="3921598"/>
            <a:ext cx="2016224" cy="646331"/>
          </a:xfrm>
          <a:prstGeom prst="rect">
            <a:avLst/>
          </a:prstGeom>
          <a:noFill/>
        </p:spPr>
        <p:txBody>
          <a:bodyPr wrap="square" rtlCol="0">
            <a:spAutoFit/>
          </a:bodyPr>
          <a:lstStyle/>
          <a:p>
            <a:r>
              <a:rPr lang="es-ES" b="1" dirty="0" smtClean="0"/>
              <a:t>Convención</a:t>
            </a:r>
            <a:r>
              <a:rPr lang="es-ES" dirty="0" smtClean="0"/>
              <a:t> (</a:t>
            </a:r>
            <a:r>
              <a:rPr lang="es-ES" i="1" dirty="0" err="1" smtClean="0"/>
              <a:t>symbolo</a:t>
            </a:r>
            <a:r>
              <a:rPr lang="es-ES" dirty="0" smtClean="0"/>
              <a:t>)</a:t>
            </a:r>
            <a:endParaRPr lang="es-ES" dirty="0"/>
          </a:p>
        </p:txBody>
      </p:sp>
      <p:sp>
        <p:nvSpPr>
          <p:cNvPr id="20" name="19 CuadroTexto"/>
          <p:cNvSpPr txBox="1"/>
          <p:nvPr/>
        </p:nvSpPr>
        <p:spPr>
          <a:xfrm rot="3535348">
            <a:off x="4289046" y="4280084"/>
            <a:ext cx="2016224" cy="646331"/>
          </a:xfrm>
          <a:prstGeom prst="rect">
            <a:avLst/>
          </a:prstGeom>
          <a:noFill/>
        </p:spPr>
        <p:txBody>
          <a:bodyPr wrap="square" rtlCol="0">
            <a:spAutoFit/>
          </a:bodyPr>
          <a:lstStyle/>
          <a:p>
            <a:r>
              <a:rPr lang="es-ES" b="1" dirty="0" smtClean="0"/>
              <a:t>Semejanza</a:t>
            </a:r>
            <a:r>
              <a:rPr lang="es-ES" dirty="0" smtClean="0"/>
              <a:t> (naturalidad)</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pPr>
              <a:buNone/>
            </a:pPr>
            <a:r>
              <a:rPr lang="es-ES" b="1" dirty="0" smtClean="0"/>
              <a:t>Los signos (</a:t>
            </a:r>
            <a:r>
              <a:rPr lang="es-ES" b="1" i="1" dirty="0" smtClean="0"/>
              <a:t>semeia</a:t>
            </a:r>
            <a:r>
              <a:rPr lang="es-ES" b="1" dirty="0" smtClean="0"/>
              <a:t>) y las pruebas (</a:t>
            </a:r>
            <a:r>
              <a:rPr lang="es-ES" b="1" i="1" dirty="0" smtClean="0"/>
              <a:t>tekmeria</a:t>
            </a:r>
            <a:r>
              <a:rPr lang="es-ES" b="1" dirty="0" smtClean="0"/>
              <a:t>)</a:t>
            </a:r>
            <a:r>
              <a:rPr lang="es-ES" dirty="0" smtClean="0"/>
              <a:t> en los </a:t>
            </a:r>
            <a:r>
              <a:rPr lang="es-ES" i="1" dirty="0" smtClean="0"/>
              <a:t>Primeros Analíticos </a:t>
            </a:r>
            <a:r>
              <a:rPr lang="es-ES" dirty="0" smtClean="0"/>
              <a:t>y la </a:t>
            </a:r>
            <a:r>
              <a:rPr lang="es-ES" i="1" dirty="0" smtClean="0"/>
              <a:t>Retórica</a:t>
            </a:r>
            <a:endParaRPr lang="es-ES" b="1" i="1" dirty="0" smtClean="0"/>
          </a:p>
          <a:p>
            <a:r>
              <a:rPr lang="es-ES" dirty="0" smtClean="0"/>
              <a:t>Razonamiento </a:t>
            </a:r>
            <a:r>
              <a:rPr lang="es-ES" b="1" dirty="0" smtClean="0"/>
              <a:t>demostrativo</a:t>
            </a:r>
            <a:r>
              <a:rPr lang="es-ES" dirty="0" smtClean="0"/>
              <a:t> (</a:t>
            </a:r>
            <a:r>
              <a:rPr lang="es-ES" i="1" dirty="0" err="1" smtClean="0"/>
              <a:t>apodeixis</a:t>
            </a:r>
            <a:r>
              <a:rPr lang="es-ES" dirty="0" smtClean="0"/>
              <a:t>) y razonamiento </a:t>
            </a:r>
            <a:r>
              <a:rPr lang="es-ES" b="1" dirty="0" smtClean="0"/>
              <a:t>retórico</a:t>
            </a:r>
            <a:r>
              <a:rPr lang="es-ES" dirty="0" smtClean="0"/>
              <a:t> (</a:t>
            </a:r>
            <a:r>
              <a:rPr lang="es-ES" i="1" dirty="0" smtClean="0"/>
              <a:t>entimema </a:t>
            </a:r>
            <a:r>
              <a:rPr lang="es-ES" dirty="0" smtClean="0"/>
              <a:t>[deducción] y </a:t>
            </a:r>
            <a:r>
              <a:rPr lang="es-ES" i="1" dirty="0" smtClean="0"/>
              <a:t>paradeigma</a:t>
            </a:r>
            <a:r>
              <a:rPr lang="es-ES" dirty="0" smtClean="0"/>
              <a:t> [inducción</a:t>
            </a:r>
            <a:r>
              <a:rPr lang="es-ES" u="sng" dirty="0" smtClean="0"/>
              <a:t>]</a:t>
            </a:r>
            <a:r>
              <a:rPr lang="es-ES" dirty="0" smtClean="0"/>
              <a:t>)</a:t>
            </a:r>
          </a:p>
          <a:p>
            <a:r>
              <a:rPr lang="es-ES" dirty="0" smtClean="0"/>
              <a:t>El entimema parte de lo plausible (</a:t>
            </a:r>
            <a:r>
              <a:rPr lang="es-ES" dirty="0" err="1" smtClean="0"/>
              <a:t>éndoxos</a:t>
            </a:r>
            <a:r>
              <a:rPr lang="es-ES" dirty="0" smtClean="0"/>
              <a:t>)</a:t>
            </a:r>
          </a:p>
          <a:p>
            <a:pPr lvl="1"/>
            <a:r>
              <a:rPr lang="es-ES" dirty="0" smtClean="0"/>
              <a:t> Lo verosímil (</a:t>
            </a:r>
            <a:r>
              <a:rPr lang="es-ES" i="1" dirty="0" err="1" smtClean="0"/>
              <a:t>eikos</a:t>
            </a:r>
            <a:r>
              <a:rPr lang="es-ES" dirty="0" smtClean="0"/>
              <a:t>)</a:t>
            </a:r>
          </a:p>
          <a:p>
            <a:pPr lvl="1"/>
            <a:r>
              <a:rPr lang="es-ES" dirty="0" smtClean="0"/>
              <a:t> Los signos (</a:t>
            </a:r>
            <a:r>
              <a:rPr lang="es-ES" i="1" dirty="0" smtClean="0"/>
              <a:t>semeia</a:t>
            </a:r>
            <a:r>
              <a:rPr lang="es-ES" dirty="0" smtClean="0"/>
              <a:t>)</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pPr>
              <a:buNone/>
            </a:pPr>
            <a:r>
              <a:rPr lang="es-ES" b="1" dirty="0" smtClean="0"/>
              <a:t>El razonamiento por medio de signos</a:t>
            </a:r>
            <a:r>
              <a:rPr lang="es-ES" dirty="0" smtClean="0"/>
              <a:t>:</a:t>
            </a:r>
          </a:p>
          <a:p>
            <a:r>
              <a:rPr lang="es-ES" b="1" dirty="0" smtClean="0"/>
              <a:t>Cuarto</a:t>
            </a:r>
            <a:r>
              <a:rPr lang="es-ES" dirty="0" smtClean="0"/>
              <a:t> texto fundacional</a:t>
            </a:r>
          </a:p>
          <a:p>
            <a:pPr>
              <a:buNone/>
            </a:pPr>
            <a:r>
              <a:rPr lang="es-ES" dirty="0" smtClean="0"/>
              <a:t> 	</a:t>
            </a:r>
          </a:p>
          <a:p>
            <a:pPr>
              <a:buNone/>
            </a:pPr>
            <a:r>
              <a:rPr lang="es-ES" sz="2800" dirty="0" smtClean="0"/>
              <a:t>	</a:t>
            </a:r>
            <a:r>
              <a:rPr lang="es-ES_tradnl" sz="2800" dirty="0" smtClean="0"/>
              <a:t>El </a:t>
            </a:r>
            <a:r>
              <a:rPr lang="es-ES_tradnl" sz="2800" b="1" dirty="0" smtClean="0"/>
              <a:t>signo</a:t>
            </a:r>
            <a:r>
              <a:rPr lang="es-ES_tradnl" sz="2800" dirty="0" smtClean="0"/>
              <a:t> quiere ser es una proposición demostrativa, necesaria o plausible (</a:t>
            </a:r>
            <a:r>
              <a:rPr lang="es-ES_tradnl" sz="2800" i="1" dirty="0" err="1" smtClean="0"/>
              <a:t>éndoxos</a:t>
            </a:r>
            <a:r>
              <a:rPr lang="es-ES_tradnl" sz="2800" dirty="0" smtClean="0"/>
              <a:t>): en efecto, si al existir algo, existe una cosa o, al producirse, antes o después se ha producido la cosa, aquello es signo de que se ha producido o existe (</a:t>
            </a:r>
            <a:r>
              <a:rPr lang="es-ES_tradnl" sz="2800" i="1" dirty="0" err="1" smtClean="0"/>
              <a:t>Anl</a:t>
            </a:r>
            <a:r>
              <a:rPr lang="es-ES_tradnl" sz="2800" i="1" dirty="0" smtClean="0"/>
              <a:t>. </a:t>
            </a:r>
            <a:r>
              <a:rPr lang="es-ES_tradnl" sz="2800" i="1" dirty="0" err="1" smtClean="0"/>
              <a:t>Pr.</a:t>
            </a:r>
            <a:r>
              <a:rPr lang="es-ES_tradnl" sz="2800" dirty="0" smtClean="0"/>
              <a:t> II 27, 70 a 6-10).</a:t>
            </a:r>
            <a:endParaRPr lang="es-E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r>
              <a:rPr lang="es-ES" dirty="0" smtClean="0"/>
              <a:t>El paradigma indiciario: la astucia  de Metis</a:t>
            </a:r>
          </a:p>
          <a:p>
            <a:pPr lvl="1"/>
            <a:r>
              <a:rPr lang="es-ES" dirty="0" smtClean="0"/>
              <a:t>Cazadores, </a:t>
            </a:r>
          </a:p>
          <a:p>
            <a:pPr lvl="1"/>
            <a:r>
              <a:rPr lang="es-ES" dirty="0" smtClean="0"/>
              <a:t>marineros, </a:t>
            </a:r>
          </a:p>
          <a:p>
            <a:pPr lvl="1"/>
            <a:r>
              <a:rPr lang="es-ES" dirty="0" smtClean="0"/>
              <a:t>adivinos, </a:t>
            </a:r>
          </a:p>
          <a:p>
            <a:pPr lvl="1"/>
            <a:r>
              <a:rPr lang="es-ES" dirty="0" smtClean="0"/>
              <a:t>estrategas, </a:t>
            </a:r>
          </a:p>
          <a:p>
            <a:pPr lvl="1"/>
            <a:r>
              <a:rPr lang="es-ES" dirty="0" smtClean="0"/>
              <a:t>poetas y </a:t>
            </a:r>
          </a:p>
          <a:p>
            <a:pPr lvl="1"/>
            <a:r>
              <a:rPr lang="es-ES" dirty="0" smtClean="0"/>
              <a:t>médicos.</a:t>
            </a:r>
          </a:p>
          <a:p>
            <a:pPr>
              <a:buNone/>
            </a:pP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r>
              <a:rPr lang="es-ES" dirty="0" smtClean="0"/>
              <a:t>El signo como inferencia: un antecedente o un consecuente de una condicional.</a:t>
            </a:r>
          </a:p>
          <a:p>
            <a:pPr lvl="1"/>
            <a:r>
              <a:rPr lang="es-ES" dirty="0" smtClean="0"/>
              <a:t> El signo propiamente dicho (</a:t>
            </a:r>
            <a:r>
              <a:rPr lang="es-ES" b="1" i="1" dirty="0" err="1" smtClean="0"/>
              <a:t>sémeion</a:t>
            </a:r>
            <a:r>
              <a:rPr lang="es-ES" dirty="0" smtClean="0"/>
              <a:t> [</a:t>
            </a:r>
            <a:r>
              <a:rPr lang="es-ES" i="1" dirty="0" err="1" smtClean="0"/>
              <a:t>anónimon</a:t>
            </a:r>
            <a:r>
              <a:rPr lang="es-ES" dirty="0" smtClean="0"/>
              <a:t>])</a:t>
            </a:r>
          </a:p>
          <a:p>
            <a:pPr lvl="2"/>
            <a:r>
              <a:rPr lang="es-ES" dirty="0" smtClean="0"/>
              <a:t> Esta mujer está pálida, luego ha dado a luz (probable)</a:t>
            </a:r>
          </a:p>
          <a:p>
            <a:pPr lvl="1"/>
            <a:r>
              <a:rPr lang="es-ES" dirty="0" smtClean="0"/>
              <a:t>El signo que sirve como prueba (</a:t>
            </a:r>
            <a:r>
              <a:rPr lang="es-ES" b="1" i="1" dirty="0" smtClean="0"/>
              <a:t>tekmerion</a:t>
            </a:r>
            <a:r>
              <a:rPr lang="es-ES" dirty="0" smtClean="0"/>
              <a:t>)</a:t>
            </a:r>
          </a:p>
          <a:p>
            <a:pPr lvl="2"/>
            <a:r>
              <a:rPr lang="es-ES" dirty="0" smtClean="0"/>
              <a:t>Esta mujer tiene leche, luego ha dado a luz (necesario)</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r>
              <a:rPr lang="es-ES" dirty="0" smtClean="0"/>
              <a:t>Los “ejemplos” como argumentos retóricos: la analogía</a:t>
            </a:r>
          </a:p>
          <a:p>
            <a:pPr lvl="1"/>
            <a:r>
              <a:rPr lang="es-ES" dirty="0" smtClean="0"/>
              <a:t> La incorrecta interpretación de la analogía como razonamiento inductivo, cuando en realidad es un argumento en el que se combinan inducción y abducción.</a:t>
            </a:r>
          </a:p>
          <a:p>
            <a:r>
              <a:rPr lang="es-ES" dirty="0" smtClean="0"/>
              <a:t>Otras cuestiones semióticas en la </a:t>
            </a:r>
            <a:r>
              <a:rPr lang="es-ES" i="1" dirty="0" smtClean="0"/>
              <a:t>Poética</a:t>
            </a:r>
            <a:r>
              <a:rPr lang="es-ES" dirty="0" smtClean="0"/>
              <a:t> y la </a:t>
            </a:r>
            <a:r>
              <a:rPr lang="es-ES" i="1" dirty="0" smtClean="0"/>
              <a:t>Retórica</a:t>
            </a:r>
            <a:r>
              <a:rPr lang="es-ES" dirty="0" smtClean="0"/>
              <a:t>:  mímesis y metáfora</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Aristóteles: una teoría sobre el discurso</a:t>
            </a:r>
            <a:endParaRPr lang="es-ES" dirty="0"/>
          </a:p>
        </p:txBody>
      </p:sp>
      <p:sp>
        <p:nvSpPr>
          <p:cNvPr id="3" name="2 Marcador de contenido"/>
          <p:cNvSpPr>
            <a:spLocks noGrp="1"/>
          </p:cNvSpPr>
          <p:nvPr>
            <p:ph idx="1"/>
          </p:nvPr>
        </p:nvSpPr>
        <p:spPr/>
        <p:txBody>
          <a:bodyPr/>
          <a:lstStyle/>
          <a:p>
            <a:pPr>
              <a:buNone/>
            </a:pPr>
            <a:r>
              <a:rPr lang="es-ES" b="1" dirty="0" smtClean="0"/>
              <a:t>Algunas conclusiones</a:t>
            </a:r>
          </a:p>
          <a:p>
            <a:r>
              <a:rPr lang="es-ES" dirty="0" smtClean="0"/>
              <a:t>Una distinción terminológica y conceptual: </a:t>
            </a:r>
            <a:r>
              <a:rPr lang="es-ES" b="1" dirty="0" smtClean="0"/>
              <a:t>sýmbolon</a:t>
            </a:r>
            <a:r>
              <a:rPr lang="es-ES" dirty="0" smtClean="0"/>
              <a:t> (convencional) / </a:t>
            </a:r>
            <a:r>
              <a:rPr lang="es-ES" b="1" dirty="0" smtClean="0"/>
              <a:t>semeion</a:t>
            </a:r>
            <a:r>
              <a:rPr lang="es-ES" dirty="0" smtClean="0"/>
              <a:t> (signo no convencional)</a:t>
            </a:r>
          </a:p>
          <a:p>
            <a:r>
              <a:rPr lang="es-ES" dirty="0" smtClean="0"/>
              <a:t>Los </a:t>
            </a:r>
            <a:r>
              <a:rPr lang="es-ES" b="1" dirty="0" smtClean="0"/>
              <a:t>semeia</a:t>
            </a:r>
            <a:r>
              <a:rPr lang="es-ES" dirty="0" smtClean="0"/>
              <a:t> como antecedentes de una inferencia condicional</a:t>
            </a:r>
          </a:p>
          <a:p>
            <a:pPr lvl="1"/>
            <a:r>
              <a:rPr lang="es-ES" dirty="0" smtClean="0"/>
              <a:t>La conexión con la teoría médica: la terminología, los ejemplos</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La dificultad de la investigación: la falta de fuentes</a:t>
            </a:r>
          </a:p>
          <a:p>
            <a:r>
              <a:rPr lang="es-ES" dirty="0" smtClean="0"/>
              <a:t>Nuestras fuentes:</a:t>
            </a:r>
          </a:p>
          <a:p>
            <a:pPr lvl="1"/>
            <a:r>
              <a:rPr lang="es-ES" dirty="0" smtClean="0"/>
              <a:t>Sexto Empírico (c. 160- c. 210): </a:t>
            </a:r>
            <a:r>
              <a:rPr lang="es-ES" i="1" dirty="0" smtClean="0"/>
              <a:t>Adversus </a:t>
            </a:r>
            <a:r>
              <a:rPr lang="es-ES" i="1" dirty="0" smtClean="0"/>
              <a:t>Mathematicos</a:t>
            </a:r>
            <a:r>
              <a:rPr lang="es-ES" dirty="0" smtClean="0"/>
              <a:t>, </a:t>
            </a:r>
            <a:r>
              <a:rPr lang="es-ES" i="1" dirty="0" err="1" smtClean="0"/>
              <a:t>Hypotyposis</a:t>
            </a:r>
            <a:r>
              <a:rPr lang="es-ES" i="1" dirty="0" smtClean="0"/>
              <a:t> </a:t>
            </a:r>
            <a:r>
              <a:rPr lang="es-ES" i="1" dirty="0" err="1" smtClean="0"/>
              <a:t>Pyrrhónicas</a:t>
            </a:r>
            <a:r>
              <a:rPr lang="es-ES" i="1" dirty="0" smtClean="0"/>
              <a:t> </a:t>
            </a:r>
            <a:endParaRPr lang="es-ES" i="1" dirty="0" smtClean="0"/>
          </a:p>
          <a:p>
            <a:pPr lvl="1"/>
            <a:r>
              <a:rPr lang="es-ES" dirty="0" smtClean="0"/>
              <a:t>Diógenes Laercio (s. III?): </a:t>
            </a:r>
            <a:r>
              <a:rPr lang="es-ES" i="1" dirty="0" smtClean="0"/>
              <a:t>Vida de los filósofos</a:t>
            </a:r>
          </a:p>
          <a:p>
            <a:pPr lvl="1"/>
            <a:r>
              <a:rPr lang="es-ES" dirty="0" smtClean="0"/>
              <a:t>La biblioteca de la Villa de los papiros de Herculano (epicúreos)</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La concepción estoica de la filosofía: </a:t>
            </a:r>
            <a:r>
              <a:rPr lang="es-ES" b="1" dirty="0" smtClean="0"/>
              <a:t>Lógica</a:t>
            </a:r>
            <a:r>
              <a:rPr lang="es-ES" dirty="0" smtClean="0"/>
              <a:t>, </a:t>
            </a:r>
            <a:r>
              <a:rPr lang="es-ES" b="1" dirty="0" smtClean="0"/>
              <a:t>física</a:t>
            </a:r>
            <a:r>
              <a:rPr lang="es-ES" dirty="0" smtClean="0"/>
              <a:t> y </a:t>
            </a:r>
            <a:r>
              <a:rPr lang="es-ES" b="1" dirty="0" smtClean="0"/>
              <a:t>ética</a:t>
            </a:r>
            <a:r>
              <a:rPr lang="es-ES" dirty="0" smtClean="0"/>
              <a:t>. </a:t>
            </a:r>
          </a:p>
          <a:p>
            <a:pPr lvl="1"/>
            <a:r>
              <a:rPr lang="es-ES" dirty="0" smtClean="0"/>
              <a:t>Las tres parte no son independientes</a:t>
            </a:r>
          </a:p>
          <a:p>
            <a:pPr lvl="1"/>
            <a:r>
              <a:rPr lang="es-ES" b="1" dirty="0" smtClean="0"/>
              <a:t>Lógica</a:t>
            </a:r>
            <a:r>
              <a:rPr lang="es-ES" dirty="0" smtClean="0"/>
              <a:t>, </a:t>
            </a:r>
            <a:r>
              <a:rPr lang="es-ES" b="1" dirty="0" smtClean="0"/>
              <a:t>dialéctica</a:t>
            </a:r>
            <a:r>
              <a:rPr lang="es-ES" dirty="0" smtClean="0"/>
              <a:t> y </a:t>
            </a:r>
            <a:r>
              <a:rPr lang="es-ES" b="1" dirty="0" smtClean="0"/>
              <a:t>retórica</a:t>
            </a:r>
          </a:p>
          <a:p>
            <a:r>
              <a:rPr lang="es-ES" dirty="0" smtClean="0"/>
              <a:t>La </a:t>
            </a:r>
            <a:r>
              <a:rPr lang="es-ES" b="1" dirty="0" smtClean="0"/>
              <a:t>dialéctica</a:t>
            </a:r>
          </a:p>
          <a:p>
            <a:pPr lvl="1"/>
            <a:r>
              <a:rPr lang="es-ES" dirty="0" smtClean="0"/>
              <a:t>Ciencia del disputar bien: ciencia de lo verdadero y lo falso</a:t>
            </a:r>
          </a:p>
          <a:p>
            <a:pPr lvl="1"/>
            <a:r>
              <a:rPr lang="es-ES" dirty="0" smtClean="0"/>
              <a:t>  En cuanto </a:t>
            </a:r>
            <a:r>
              <a:rPr lang="es-ES" b="1" dirty="0" smtClean="0"/>
              <a:t>ciencia del decir</a:t>
            </a:r>
            <a:r>
              <a:rPr lang="es-ES" dirty="0" smtClean="0"/>
              <a:t>, ciencia de las cosas que </a:t>
            </a:r>
            <a:r>
              <a:rPr lang="es-ES" b="1" dirty="0" smtClean="0"/>
              <a:t>significan</a:t>
            </a:r>
            <a:r>
              <a:rPr lang="es-ES" dirty="0" smtClean="0"/>
              <a:t> (</a:t>
            </a:r>
            <a:r>
              <a:rPr lang="es-ES" i="1" dirty="0" err="1" smtClean="0"/>
              <a:t>semainonta</a:t>
            </a:r>
            <a:r>
              <a:rPr lang="es-ES" dirty="0" smtClean="0"/>
              <a:t>) y de las cosas </a:t>
            </a:r>
            <a:r>
              <a:rPr lang="es-ES" b="1" dirty="0" smtClean="0"/>
              <a:t>significadas </a:t>
            </a:r>
            <a:r>
              <a:rPr lang="es-ES" dirty="0" smtClean="0"/>
              <a:t>(</a:t>
            </a:r>
            <a:r>
              <a:rPr lang="es-ES" i="1" dirty="0" smtClean="0"/>
              <a:t>semainómena</a:t>
            </a:r>
            <a:r>
              <a:rPr lang="es-ES" dirty="0" smtClean="0"/>
              <a:t>)</a:t>
            </a:r>
            <a:endParaRPr lang="es-ES"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Lo </a:t>
            </a:r>
            <a:r>
              <a:rPr lang="es-ES" b="1" dirty="0" smtClean="0"/>
              <a:t>significado</a:t>
            </a:r>
            <a:r>
              <a:rPr lang="es-ES" dirty="0" smtClean="0"/>
              <a:t>: todo lo representado por el lenguaje pero también las impresiones sensoriales y conceptos representados por expresiones no lingüísticas.</a:t>
            </a:r>
          </a:p>
          <a:p>
            <a:r>
              <a:rPr lang="es-ES" dirty="0" smtClean="0"/>
              <a:t>La importancia del concepto de </a:t>
            </a:r>
            <a:r>
              <a:rPr lang="es-ES" i="1" dirty="0" smtClean="0"/>
              <a:t>lektón</a:t>
            </a:r>
            <a:r>
              <a:rPr lang="es-ES" dirty="0" smtClean="0"/>
              <a:t> [“dicho” y, por tanto, “significado”]</a:t>
            </a:r>
          </a:p>
          <a:p>
            <a:r>
              <a:rPr lang="es-ES" dirty="0" smtClean="0"/>
              <a:t>La teoría del conocimiento como fundamento de la reflexión semiótica. </a:t>
            </a:r>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La parte de la dialéctica que se ocupa de las cosas que significan comienza por los </a:t>
            </a:r>
            <a:r>
              <a:rPr lang="es-ES" b="1" dirty="0" smtClean="0"/>
              <a:t>sonidos</a:t>
            </a:r>
            <a:r>
              <a:rPr lang="es-ES" dirty="0" smtClean="0"/>
              <a:t> (voces) que utilizamos para comunicarnos</a:t>
            </a:r>
          </a:p>
          <a:p>
            <a:pPr lvl="1"/>
            <a:r>
              <a:rPr lang="es-ES" dirty="0" smtClean="0"/>
              <a:t> Sonidos articulados (humanos): </a:t>
            </a:r>
            <a:r>
              <a:rPr lang="es-ES" i="1" dirty="0" smtClean="0"/>
              <a:t>lexis</a:t>
            </a:r>
            <a:endParaRPr lang="es-ES" dirty="0" smtClean="0"/>
          </a:p>
          <a:p>
            <a:pPr lvl="2"/>
            <a:r>
              <a:rPr lang="es-ES" dirty="0" smtClean="0"/>
              <a:t>No siempre tiene significado: </a:t>
            </a:r>
            <a:r>
              <a:rPr lang="es-ES" i="1" dirty="0" err="1" smtClean="0"/>
              <a:t>blítyri</a:t>
            </a:r>
            <a:endParaRPr lang="es-ES" i="1" dirty="0" smtClean="0"/>
          </a:p>
          <a:p>
            <a:pPr lvl="1"/>
            <a:r>
              <a:rPr lang="es-ES" dirty="0" smtClean="0"/>
              <a:t>Sonidos inarticulados (hombres y animales)</a:t>
            </a:r>
          </a:p>
          <a:p>
            <a:r>
              <a:rPr lang="es-ES" dirty="0" smtClean="0"/>
              <a:t>La expresión que tienen sentido es la proposición o </a:t>
            </a:r>
            <a:r>
              <a:rPr lang="es-ES" i="1" dirty="0" smtClean="0"/>
              <a:t>logos</a:t>
            </a:r>
            <a:endParaRPr lang="es-ES"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a:xfrm>
            <a:off x="304800" y="1412776"/>
            <a:ext cx="8686800" cy="5112568"/>
          </a:xfrm>
        </p:spPr>
        <p:txBody>
          <a:bodyPr>
            <a:normAutofit fontScale="70000" lnSpcReduction="20000"/>
          </a:bodyPr>
          <a:lstStyle/>
          <a:p>
            <a:pPr>
              <a:buNone/>
            </a:pPr>
            <a:r>
              <a:rPr lang="es-ES" sz="4000" b="1" dirty="0" smtClean="0"/>
              <a:t>La teoría de lo significado: el lektón</a:t>
            </a:r>
          </a:p>
          <a:p>
            <a:r>
              <a:rPr lang="es-ES" sz="4000" dirty="0" smtClean="0"/>
              <a:t> </a:t>
            </a:r>
            <a:r>
              <a:rPr lang="es-ES" sz="4000" b="1" dirty="0" smtClean="0"/>
              <a:t>Quinto</a:t>
            </a:r>
            <a:r>
              <a:rPr lang="es-ES" sz="4000" dirty="0" smtClean="0"/>
              <a:t> texto fundacional: </a:t>
            </a:r>
          </a:p>
          <a:p>
            <a:pPr>
              <a:buNone/>
            </a:pPr>
            <a:r>
              <a:rPr lang="es-ES_tradnl" dirty="0" smtClean="0"/>
              <a:t>	Algunos sitúan lo verdadero y lo falso en la región de lo significado (</a:t>
            </a:r>
            <a:r>
              <a:rPr lang="es-ES_tradnl" i="1" dirty="0" smtClean="0"/>
              <a:t>semainómenon</a:t>
            </a:r>
            <a:r>
              <a:rPr lang="es-ES_tradnl" dirty="0" smtClean="0"/>
              <a:t>), otros en la voz (</a:t>
            </a:r>
            <a:r>
              <a:rPr lang="es-ES_tradnl" i="1" dirty="0" err="1" smtClean="0"/>
              <a:t>phoné</a:t>
            </a:r>
            <a:r>
              <a:rPr lang="es-ES_tradnl" dirty="0" smtClean="0"/>
              <a:t>), otros en el movimiento del pensamiento. Abanderados de la primera opinión son los estoicos, que mantienen que </a:t>
            </a:r>
            <a:r>
              <a:rPr lang="es-ES_tradnl" b="1" dirty="0" smtClean="0"/>
              <a:t>hay tres cosas relacionadas entre sí</a:t>
            </a:r>
            <a:r>
              <a:rPr lang="es-ES_tradnl" dirty="0" smtClean="0"/>
              <a:t>, la cosa </a:t>
            </a:r>
            <a:r>
              <a:rPr lang="es-ES_tradnl" b="1" dirty="0" smtClean="0"/>
              <a:t>significada</a:t>
            </a:r>
            <a:r>
              <a:rPr lang="es-ES_tradnl" dirty="0" smtClean="0"/>
              <a:t> (</a:t>
            </a:r>
            <a:r>
              <a:rPr lang="es-ES_tradnl" b="1" i="1" dirty="0" smtClean="0"/>
              <a:t>semainómenon</a:t>
            </a:r>
            <a:r>
              <a:rPr lang="es-ES_tradnl" dirty="0" smtClean="0"/>
              <a:t>), la que </a:t>
            </a:r>
            <a:r>
              <a:rPr lang="es-ES_tradnl" b="1" dirty="0" smtClean="0"/>
              <a:t>significa</a:t>
            </a:r>
            <a:r>
              <a:rPr lang="es-ES_tradnl" dirty="0" smtClean="0"/>
              <a:t> (</a:t>
            </a:r>
            <a:r>
              <a:rPr lang="es-ES_tradnl" b="1" i="1" dirty="0" smtClean="0"/>
              <a:t>semaínon</a:t>
            </a:r>
            <a:r>
              <a:rPr lang="es-ES_tradnl" dirty="0" smtClean="0"/>
              <a:t>) y </a:t>
            </a:r>
            <a:r>
              <a:rPr lang="es-ES_tradnl" b="1" dirty="0" smtClean="0"/>
              <a:t>lo que e</a:t>
            </a:r>
            <a:r>
              <a:rPr lang="es-ES_tradnl" dirty="0" smtClean="0"/>
              <a:t>s  (</a:t>
            </a:r>
            <a:r>
              <a:rPr lang="es-ES_tradnl" b="1" i="1" dirty="0" err="1" smtClean="0"/>
              <a:t>to</a:t>
            </a:r>
            <a:r>
              <a:rPr lang="es-ES_tradnl" b="1" dirty="0" smtClean="0"/>
              <a:t> </a:t>
            </a:r>
            <a:r>
              <a:rPr lang="es-ES_tradnl" b="1" i="1" dirty="0" smtClean="0"/>
              <a:t>tynchánon</a:t>
            </a:r>
            <a:r>
              <a:rPr lang="es-ES_tradnl" dirty="0" smtClean="0"/>
              <a:t>). Lo que significa es la voz, por ejemplo, la voz “Dión”; lo significado es la cosa misma (</a:t>
            </a:r>
            <a:r>
              <a:rPr lang="es-ES_tradnl" i="1" dirty="0" err="1" smtClean="0"/>
              <a:t>autò</a:t>
            </a:r>
            <a:r>
              <a:rPr lang="es-ES_tradnl" i="1" dirty="0" smtClean="0"/>
              <a:t> </a:t>
            </a:r>
            <a:r>
              <a:rPr lang="es-ES_tradnl" i="1" dirty="0" err="1" smtClean="0"/>
              <a:t>tò</a:t>
            </a:r>
            <a:r>
              <a:rPr lang="es-ES_tradnl" i="1" dirty="0" smtClean="0"/>
              <a:t> pragma</a:t>
            </a:r>
            <a:r>
              <a:rPr lang="es-ES_tradnl" dirty="0" smtClean="0"/>
              <a:t>) revelada por ella y que aprehendemos como subsistente (</a:t>
            </a:r>
            <a:r>
              <a:rPr lang="es-ES_tradnl" i="1" dirty="0" err="1" smtClean="0"/>
              <a:t>paryphistámenon</a:t>
            </a:r>
            <a:r>
              <a:rPr lang="es-ES_tradnl" dirty="0" smtClean="0"/>
              <a:t>) con nuestro pensamiento (</a:t>
            </a:r>
            <a:r>
              <a:rPr lang="es-ES_tradnl" i="1" dirty="0" err="1" smtClean="0"/>
              <a:t>dianoíai</a:t>
            </a:r>
            <a:r>
              <a:rPr lang="es-ES_tradnl" dirty="0" smtClean="0"/>
              <a:t>), y que los bárbaros no entienden aunque oigan la voz; y la cosa existente es la cosa exterior (por ejemplo, Dión mismo). Y de estas tres cosas, dos son cuerpos, la voz y el objeto, y la otra es incorpórea, el estado de cosas significado  o </a:t>
            </a:r>
            <a:r>
              <a:rPr lang="es-ES_tradnl" i="1" dirty="0" smtClean="0"/>
              <a:t>lektón</a:t>
            </a:r>
            <a:r>
              <a:rPr lang="es-ES_tradnl" dirty="0" smtClean="0"/>
              <a:t>, que es verdadero o falso </a:t>
            </a:r>
            <a:endParaRPr lang="es-ES" dirty="0" smtClean="0"/>
          </a:p>
          <a:p>
            <a:pPr>
              <a:buNone/>
            </a:pPr>
            <a:r>
              <a:rPr lang="es-ES" dirty="0" smtClean="0"/>
              <a:t>(</a:t>
            </a:r>
            <a:r>
              <a:rPr lang="es-ES_tradnl" dirty="0" smtClean="0"/>
              <a:t>Sexto Empírico, </a:t>
            </a:r>
            <a:r>
              <a:rPr lang="es-ES_tradnl" i="1" dirty="0" err="1" smtClean="0"/>
              <a:t>Adv</a:t>
            </a:r>
            <a:r>
              <a:rPr lang="es-ES_tradnl" i="1" dirty="0" smtClean="0"/>
              <a:t>. Math</a:t>
            </a:r>
            <a:r>
              <a:rPr lang="es-ES_tradnl" dirty="0" smtClean="0"/>
              <a:t>. VIII, 11-12)</a:t>
            </a:r>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Las </a:t>
            </a:r>
            <a:r>
              <a:rPr lang="es-ES" b="1" dirty="0" smtClean="0"/>
              <a:t>novedades</a:t>
            </a:r>
            <a:r>
              <a:rPr lang="es-ES" dirty="0" smtClean="0"/>
              <a:t>:</a:t>
            </a:r>
          </a:p>
          <a:p>
            <a:pPr lvl="1"/>
            <a:r>
              <a:rPr lang="es-ES" dirty="0" smtClean="0"/>
              <a:t> Terminológicas: </a:t>
            </a:r>
            <a:r>
              <a:rPr lang="es-ES" i="1" dirty="0" smtClean="0"/>
              <a:t>seimanon</a:t>
            </a:r>
            <a:r>
              <a:rPr lang="es-ES" dirty="0" smtClean="0"/>
              <a:t>, </a:t>
            </a:r>
            <a:r>
              <a:rPr lang="es-ES" i="1" dirty="0" smtClean="0"/>
              <a:t>semainómenon</a:t>
            </a:r>
            <a:r>
              <a:rPr lang="es-ES" dirty="0" smtClean="0"/>
              <a:t>, </a:t>
            </a:r>
            <a:r>
              <a:rPr lang="es-ES" i="1" dirty="0" err="1" smtClean="0"/>
              <a:t>týnchanon</a:t>
            </a:r>
            <a:r>
              <a:rPr lang="es-ES" dirty="0" smtClean="0"/>
              <a:t>.</a:t>
            </a:r>
          </a:p>
          <a:p>
            <a:pPr lvl="1"/>
            <a:r>
              <a:rPr lang="es-ES" dirty="0" smtClean="0"/>
              <a:t>Las dificultades de interpretación: </a:t>
            </a:r>
            <a:r>
              <a:rPr lang="es-ES" i="1" dirty="0" smtClean="0"/>
              <a:t>semaínein</a:t>
            </a:r>
          </a:p>
          <a:p>
            <a:pPr lvl="1"/>
            <a:r>
              <a:rPr lang="es-ES" dirty="0" smtClean="0"/>
              <a:t>La cosa significada o </a:t>
            </a:r>
            <a:r>
              <a:rPr lang="es-ES" i="1" dirty="0" smtClean="0"/>
              <a:t>lektón</a:t>
            </a:r>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normAutofit fontScale="92500"/>
          </a:bodyPr>
          <a:lstStyle/>
          <a:p>
            <a:r>
              <a:rPr lang="es-ES" b="1" dirty="0" smtClean="0"/>
              <a:t>La teoría del </a:t>
            </a:r>
            <a:r>
              <a:rPr lang="es-ES" b="1" i="1" dirty="0" smtClean="0"/>
              <a:t>lektón</a:t>
            </a:r>
          </a:p>
          <a:p>
            <a:pPr lvl="1"/>
            <a:r>
              <a:rPr lang="es-ES" dirty="0" smtClean="0"/>
              <a:t>Dificultades de traducción: “dicho” y “decible”</a:t>
            </a:r>
          </a:p>
          <a:p>
            <a:pPr lvl="1"/>
            <a:r>
              <a:rPr lang="es-ES" dirty="0" smtClean="0"/>
              <a:t>Las polémicas posteriores en relación con su existencia</a:t>
            </a:r>
          </a:p>
          <a:p>
            <a:pPr lvl="1"/>
            <a:r>
              <a:rPr lang="es-ES" dirty="0" smtClean="0"/>
              <a:t>La definición (D. Laercio, S. Empírico): “aquello que subsiste en conformidad con una ‘fantasía’ racional”</a:t>
            </a:r>
          </a:p>
          <a:p>
            <a:pPr lvl="1"/>
            <a:r>
              <a:rPr lang="es-ES" dirty="0" smtClean="0"/>
              <a:t>Las “fantasías racionales”: representaciones mentales que pueden ser expresadas o dichas</a:t>
            </a:r>
          </a:p>
          <a:p>
            <a:pPr lvl="1"/>
            <a:r>
              <a:rPr lang="es-ES" dirty="0" smtClean="0"/>
              <a:t>El lektón no es lo significado por un término (Dión) sino por un </a:t>
            </a:r>
            <a:r>
              <a:rPr lang="es-ES" b="1" dirty="0" smtClean="0"/>
              <a:t>enunciado</a:t>
            </a:r>
            <a:r>
              <a:rPr lang="es-ES" dirty="0" smtClean="0"/>
              <a:t> (puede ser verdadero o falso)</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pPr>
              <a:buNone/>
            </a:pPr>
            <a:r>
              <a:rPr lang="es-ES" dirty="0" smtClean="0"/>
              <a:t>La terminología griega para los signos: </a:t>
            </a:r>
            <a:endParaRPr lang="es-ES" dirty="0" smtClean="0"/>
          </a:p>
          <a:p>
            <a:pPr algn="ctr">
              <a:buNone/>
            </a:pPr>
            <a:r>
              <a:rPr lang="es-ES" b="1" i="1" dirty="0" smtClean="0"/>
              <a:t>La </a:t>
            </a:r>
            <a:r>
              <a:rPr lang="es-ES" b="1" i="1" dirty="0" smtClean="0"/>
              <a:t>tribu de los semas</a:t>
            </a:r>
          </a:p>
          <a:p>
            <a:r>
              <a:rPr lang="es-ES" i="1" dirty="0" smtClean="0"/>
              <a:t>sema</a:t>
            </a:r>
            <a:r>
              <a:rPr lang="es-ES" dirty="0" smtClean="0"/>
              <a:t>, </a:t>
            </a:r>
          </a:p>
          <a:p>
            <a:r>
              <a:rPr lang="es-ES" i="1" dirty="0" smtClean="0"/>
              <a:t>semaínein</a:t>
            </a:r>
            <a:r>
              <a:rPr lang="es-ES" dirty="0" smtClean="0"/>
              <a:t>, </a:t>
            </a:r>
          </a:p>
          <a:p>
            <a:r>
              <a:rPr lang="es-ES" i="1" dirty="0" smtClean="0"/>
              <a:t>semeîon</a:t>
            </a:r>
            <a:r>
              <a:rPr lang="es-ES" dirty="0" smtClean="0"/>
              <a:t>, </a:t>
            </a:r>
          </a:p>
          <a:p>
            <a:r>
              <a:rPr lang="es-ES" i="1" dirty="0" err="1" smtClean="0"/>
              <a:t>tekmérion</a:t>
            </a:r>
            <a:r>
              <a:rPr lang="es-ES" dirty="0" smtClean="0"/>
              <a:t>, </a:t>
            </a:r>
          </a:p>
          <a:p>
            <a:r>
              <a:rPr lang="es-ES" i="1" dirty="0" smtClean="0"/>
              <a:t>sýmbolon</a:t>
            </a:r>
            <a:endParaRPr lang="es-ES"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Por qué </a:t>
            </a:r>
            <a:r>
              <a:rPr lang="es-ES" i="1" dirty="0" err="1" smtClean="0"/>
              <a:t>semainon</a:t>
            </a:r>
            <a:r>
              <a:rPr lang="es-ES" dirty="0" smtClean="0"/>
              <a:t> (significante) y </a:t>
            </a:r>
            <a:r>
              <a:rPr lang="es-ES" i="1" dirty="0" err="1" smtClean="0"/>
              <a:t>sémeion</a:t>
            </a:r>
            <a:r>
              <a:rPr lang="es-ES" dirty="0" smtClean="0"/>
              <a:t> (signo) no son sinónimos:  la teoría inferencial estoica</a:t>
            </a:r>
          </a:p>
          <a:p>
            <a:pPr lvl="1"/>
            <a:r>
              <a:rPr lang="es-ES" dirty="0" smtClean="0"/>
              <a:t>“</a:t>
            </a:r>
            <a:r>
              <a:rPr lang="es-ES_tradnl" dirty="0" smtClean="0"/>
              <a:t>Es signo toda proposición (</a:t>
            </a:r>
            <a:r>
              <a:rPr lang="es-ES_tradnl" i="1" dirty="0" smtClean="0"/>
              <a:t>axioma</a:t>
            </a:r>
            <a:r>
              <a:rPr lang="es-ES_tradnl" dirty="0" smtClean="0"/>
              <a:t>) que, en una implicación válida, constituye el antecedente revelador del consecuente” (</a:t>
            </a:r>
            <a:r>
              <a:rPr lang="es-ES_tradnl" i="1" dirty="0" err="1" smtClean="0"/>
              <a:t>Adv</a:t>
            </a:r>
            <a:r>
              <a:rPr lang="es-ES_tradnl" i="1" dirty="0" smtClean="0"/>
              <a:t>. Math</a:t>
            </a:r>
            <a:r>
              <a:rPr lang="es-ES_tradnl" dirty="0" smtClean="0"/>
              <a:t>. VIII, 245; </a:t>
            </a:r>
            <a:r>
              <a:rPr lang="es-ES_tradnl" i="1" dirty="0" err="1" smtClean="0"/>
              <a:t>Hyp</a:t>
            </a:r>
            <a:r>
              <a:rPr lang="es-ES_tradnl" i="1" dirty="0" smtClean="0"/>
              <a:t>. </a:t>
            </a:r>
            <a:r>
              <a:rPr lang="es-ES_tradnl" i="1" dirty="0" err="1" smtClean="0"/>
              <a:t>Pirrh</a:t>
            </a:r>
            <a:r>
              <a:rPr lang="es-ES_tradnl" dirty="0" smtClean="0"/>
              <a:t>. II, 104).</a:t>
            </a:r>
          </a:p>
          <a:p>
            <a:pPr lvl="1"/>
            <a:r>
              <a:rPr lang="es-ES_tradnl" dirty="0" smtClean="0"/>
              <a:t>Axioma: “un </a:t>
            </a:r>
            <a:r>
              <a:rPr lang="es-ES_tradnl" i="1" dirty="0" smtClean="0"/>
              <a:t>lektón</a:t>
            </a:r>
            <a:r>
              <a:rPr lang="es-ES_tradnl" dirty="0" smtClean="0"/>
              <a:t> completo expresable por sí mismo”</a:t>
            </a:r>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Cuando se trata de explicar la significación lingüística se utiliza las expresiones </a:t>
            </a:r>
            <a:r>
              <a:rPr lang="es-ES" i="1" dirty="0" err="1" smtClean="0"/>
              <a:t>semainon</a:t>
            </a:r>
            <a:r>
              <a:rPr lang="es-ES" dirty="0" smtClean="0"/>
              <a:t>, </a:t>
            </a:r>
            <a:r>
              <a:rPr lang="es-ES" i="1" dirty="0" smtClean="0"/>
              <a:t>semainómenon</a:t>
            </a:r>
            <a:r>
              <a:rPr lang="es-ES" dirty="0" smtClean="0"/>
              <a:t> y </a:t>
            </a:r>
            <a:r>
              <a:rPr lang="es-ES" i="1" dirty="0" err="1" smtClean="0"/>
              <a:t>týnchanon</a:t>
            </a:r>
            <a:endParaRPr lang="es-ES" i="1" dirty="0" smtClean="0"/>
          </a:p>
          <a:p>
            <a:r>
              <a:rPr lang="es-ES" dirty="0" smtClean="0"/>
              <a:t>En la teoría lógica queda claro que el signo (</a:t>
            </a:r>
            <a:r>
              <a:rPr lang="es-ES" i="1" dirty="0" err="1" smtClean="0"/>
              <a:t>sémeion</a:t>
            </a:r>
            <a:r>
              <a:rPr lang="es-ES" dirty="0" smtClean="0"/>
              <a:t>) es una proposición </a:t>
            </a:r>
            <a:r>
              <a:rPr lang="es-ES" i="1" dirty="0" smtClean="0"/>
              <a:t>(lektón) </a:t>
            </a:r>
            <a:r>
              <a:rPr lang="es-ES" dirty="0" smtClean="0"/>
              <a:t>antecedente de una proposición condicional.</a:t>
            </a:r>
          </a:p>
          <a:p>
            <a:r>
              <a:rPr lang="es-ES" dirty="0" smtClean="0"/>
              <a:t>La definición es semejante a la de Aristóteles</a:t>
            </a:r>
          </a:p>
          <a:p>
            <a:r>
              <a:rPr lang="es-ES" dirty="0" smtClean="0"/>
              <a:t>Se utilizan los mismos ejemplos </a:t>
            </a:r>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6. La teoría semiótica de los estoicos</a:t>
            </a:r>
            <a:endParaRPr lang="es-ES" dirty="0"/>
          </a:p>
        </p:txBody>
      </p:sp>
      <p:sp>
        <p:nvSpPr>
          <p:cNvPr id="3" name="2 Marcador de contenido"/>
          <p:cNvSpPr>
            <a:spLocks noGrp="1"/>
          </p:cNvSpPr>
          <p:nvPr>
            <p:ph idx="1"/>
          </p:nvPr>
        </p:nvSpPr>
        <p:spPr/>
        <p:txBody>
          <a:bodyPr/>
          <a:lstStyle/>
          <a:p>
            <a:r>
              <a:rPr lang="es-ES" dirty="0" smtClean="0"/>
              <a:t>La división de los signos (según S. Empírico)</a:t>
            </a:r>
          </a:p>
          <a:p>
            <a:pPr lvl="1"/>
            <a:r>
              <a:rPr lang="es-ES" b="1" i="1" dirty="0" smtClean="0"/>
              <a:t>Rememorativo</a:t>
            </a:r>
            <a:r>
              <a:rPr lang="es-ES" dirty="0" smtClean="0"/>
              <a:t> (</a:t>
            </a:r>
            <a:r>
              <a:rPr lang="es-ES" i="1" dirty="0" err="1" smtClean="0"/>
              <a:t>hypomnestikón</a:t>
            </a:r>
            <a:r>
              <a:rPr lang="es-ES" dirty="0" smtClean="0"/>
              <a:t>) o </a:t>
            </a:r>
            <a:r>
              <a:rPr lang="es-ES" i="1" dirty="0" smtClean="0"/>
              <a:t>común</a:t>
            </a:r>
            <a:r>
              <a:rPr lang="es-ES" dirty="0" smtClean="0"/>
              <a:t>: la relación antecedente-consecuente la conocemos por experiencia</a:t>
            </a:r>
          </a:p>
          <a:p>
            <a:pPr lvl="2"/>
            <a:r>
              <a:rPr lang="es-ES" dirty="0" smtClean="0"/>
              <a:t>El humo por respecto al fuego</a:t>
            </a:r>
          </a:p>
          <a:p>
            <a:pPr lvl="1"/>
            <a:r>
              <a:rPr lang="es-ES" b="1" dirty="0" smtClean="0"/>
              <a:t>Indicat</a:t>
            </a:r>
            <a:r>
              <a:rPr lang="es-ES" b="1" i="1" dirty="0" smtClean="0"/>
              <a:t>i</a:t>
            </a:r>
            <a:r>
              <a:rPr lang="es-ES" b="1" dirty="0" smtClean="0"/>
              <a:t>vo</a:t>
            </a:r>
            <a:r>
              <a:rPr lang="es-ES" dirty="0" smtClean="0"/>
              <a:t> (</a:t>
            </a:r>
            <a:r>
              <a:rPr lang="es-ES" i="1" dirty="0" err="1" smtClean="0"/>
              <a:t>indeiktikón</a:t>
            </a:r>
            <a:r>
              <a:rPr lang="es-ES" dirty="0" smtClean="0"/>
              <a:t>) </a:t>
            </a:r>
            <a:r>
              <a:rPr lang="es-ES" i="1" dirty="0" smtClean="0"/>
              <a:t>particular</a:t>
            </a:r>
            <a:r>
              <a:rPr lang="es-ES" dirty="0" smtClean="0"/>
              <a:t> : el signo remite a otra cosa que no conocemos por experiencia</a:t>
            </a:r>
          </a:p>
          <a:p>
            <a:pPr lvl="2"/>
            <a:r>
              <a:rPr lang="es-ES" dirty="0" smtClean="0"/>
              <a:t>Los movimientos del cuerpo, signos del alma.</a:t>
            </a:r>
            <a:endParaRPr lang="es-E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7. La teoría semiótica de los epicúreos: Filodemo de Gadara</a:t>
            </a:r>
            <a:endParaRPr lang="es-ES" dirty="0"/>
          </a:p>
        </p:txBody>
      </p:sp>
      <p:sp>
        <p:nvSpPr>
          <p:cNvPr id="3" name="2 Marcador de contenido"/>
          <p:cNvSpPr>
            <a:spLocks noGrp="1"/>
          </p:cNvSpPr>
          <p:nvPr>
            <p:ph idx="1"/>
          </p:nvPr>
        </p:nvSpPr>
        <p:spPr/>
        <p:txBody>
          <a:bodyPr/>
          <a:lstStyle/>
          <a:p>
            <a:r>
              <a:rPr lang="es-ES" dirty="0" smtClean="0"/>
              <a:t>La identidad de Filodemo: un epicúreo en un “jardín filosófico”: La Villa de los papiros en Herculano</a:t>
            </a:r>
          </a:p>
          <a:p>
            <a:r>
              <a:rPr lang="es-ES" dirty="0" smtClean="0"/>
              <a:t>Una biblioteca epicúrea</a:t>
            </a:r>
          </a:p>
          <a:p>
            <a:r>
              <a:rPr lang="es-ES" dirty="0" smtClean="0"/>
              <a:t>El tratado de Filodemo: </a:t>
            </a:r>
            <a:r>
              <a:rPr lang="es-ES_tradnl" i="1" dirty="0" smtClean="0"/>
              <a:t>Perì semeîon </a:t>
            </a:r>
            <a:r>
              <a:rPr lang="es-ES_tradnl" i="1" dirty="0" err="1" smtClean="0"/>
              <a:t>kai</a:t>
            </a:r>
            <a:r>
              <a:rPr lang="es-ES_tradnl" i="1" dirty="0" smtClean="0"/>
              <a:t> semeióseon</a:t>
            </a:r>
            <a:r>
              <a:rPr lang="es-ES" dirty="0" smtClean="0"/>
              <a:t>  o </a:t>
            </a:r>
            <a:r>
              <a:rPr lang="es-ES" i="1" dirty="0" smtClean="0"/>
              <a:t>De signis</a:t>
            </a:r>
            <a:r>
              <a:rPr lang="es-ES" dirty="0" smtClean="0"/>
              <a:t> </a:t>
            </a:r>
            <a:endParaRPr lang="es-E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7. La teoría semiótica de los epicúreos: Filodemo de Gadara</a:t>
            </a:r>
            <a:endParaRPr lang="es-ES" dirty="0"/>
          </a:p>
        </p:txBody>
      </p:sp>
      <p:sp>
        <p:nvSpPr>
          <p:cNvPr id="3" name="2 Marcador de contenido"/>
          <p:cNvSpPr>
            <a:spLocks noGrp="1"/>
          </p:cNvSpPr>
          <p:nvPr>
            <p:ph idx="1"/>
          </p:nvPr>
        </p:nvSpPr>
        <p:spPr/>
        <p:txBody>
          <a:bodyPr/>
          <a:lstStyle/>
          <a:p>
            <a:r>
              <a:rPr lang="es-ES" dirty="0" smtClean="0"/>
              <a:t>Estoicos y epicúreos: una rivalidad paradigmática</a:t>
            </a:r>
          </a:p>
          <a:p>
            <a:r>
              <a:rPr lang="es-ES" dirty="0" smtClean="0"/>
              <a:t>La controversia lógica: la capacidad probatoria de las inferencias condicionales</a:t>
            </a:r>
          </a:p>
          <a:p>
            <a:r>
              <a:rPr lang="es-ES" dirty="0" smtClean="0"/>
              <a:t>El tratado de Filodemo: una descripción de las diferencias entre estoicos y epicúreos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7. La teoría semiótica de los epicúreos: Filodemo de Gadara</a:t>
            </a:r>
            <a:endParaRPr lang="es-ES" dirty="0"/>
          </a:p>
        </p:txBody>
      </p:sp>
      <p:sp>
        <p:nvSpPr>
          <p:cNvPr id="3" name="2 Marcador de contenido"/>
          <p:cNvSpPr>
            <a:spLocks noGrp="1"/>
          </p:cNvSpPr>
          <p:nvPr>
            <p:ph idx="1"/>
          </p:nvPr>
        </p:nvSpPr>
        <p:spPr/>
        <p:txBody>
          <a:bodyPr>
            <a:normAutofit/>
          </a:bodyPr>
          <a:lstStyle/>
          <a:p>
            <a:r>
              <a:rPr lang="es-ES" dirty="0" smtClean="0"/>
              <a:t>La importancia del tratado: su título</a:t>
            </a:r>
          </a:p>
          <a:p>
            <a:pPr lvl="1"/>
            <a:r>
              <a:rPr lang="es-ES" dirty="0" smtClean="0"/>
              <a:t>Las dificultades de interpretación: los daños en el título</a:t>
            </a:r>
          </a:p>
          <a:p>
            <a:pPr lvl="1"/>
            <a:r>
              <a:rPr lang="es-ES" dirty="0" smtClean="0"/>
              <a:t>El uso de </a:t>
            </a:r>
            <a:r>
              <a:rPr lang="es-ES" i="1" dirty="0" err="1" smtClean="0"/>
              <a:t>semeiosis</a:t>
            </a:r>
            <a:r>
              <a:rPr lang="es-ES" dirty="0" smtClean="0"/>
              <a:t>: la inferencia sígnica</a:t>
            </a:r>
          </a:p>
          <a:p>
            <a:pPr lvl="1"/>
            <a:r>
              <a:rPr lang="es-ES" dirty="0" smtClean="0"/>
              <a:t>El conocimiento que de él tuvo Peirce y la introducción del término en la semiótica moderna</a:t>
            </a:r>
          </a:p>
          <a:p>
            <a:r>
              <a:rPr lang="es-ES" dirty="0" smtClean="0"/>
              <a:t>El contenido del tratado: qué signos son probatorios y cuáles no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7. La teoría semiótica de los epicúreos: Filodemo de Gadara</a:t>
            </a:r>
            <a:endParaRPr lang="es-ES" dirty="0"/>
          </a:p>
        </p:txBody>
      </p:sp>
      <p:sp>
        <p:nvSpPr>
          <p:cNvPr id="3" name="2 Marcador de contenido"/>
          <p:cNvSpPr>
            <a:spLocks noGrp="1"/>
          </p:cNvSpPr>
          <p:nvPr>
            <p:ph idx="1"/>
          </p:nvPr>
        </p:nvSpPr>
        <p:spPr/>
        <p:txBody>
          <a:bodyPr/>
          <a:lstStyle/>
          <a:p>
            <a:r>
              <a:rPr lang="es-ES" dirty="0" smtClean="0"/>
              <a:t>La rectificación de Sexto: la clasificación de los signos</a:t>
            </a:r>
          </a:p>
          <a:p>
            <a:pPr lvl="1"/>
            <a:r>
              <a:rPr lang="es-ES" b="1" dirty="0" smtClean="0"/>
              <a:t>Común</a:t>
            </a:r>
            <a:r>
              <a:rPr lang="es-ES" dirty="0" smtClean="0"/>
              <a:t>: signo no (necesariamente) válido</a:t>
            </a:r>
          </a:p>
          <a:p>
            <a:pPr lvl="2"/>
            <a:r>
              <a:rPr lang="es-ES" dirty="0" smtClean="0"/>
              <a:t>Ej.: “Este </a:t>
            </a:r>
            <a:r>
              <a:rPr lang="es-ES" dirty="0" smtClean="0"/>
              <a:t>hombre es bueno porque es </a:t>
            </a:r>
            <a:r>
              <a:rPr lang="es-ES" dirty="0" smtClean="0"/>
              <a:t>rico”</a:t>
            </a:r>
            <a:endParaRPr lang="es-ES" dirty="0" smtClean="0"/>
          </a:p>
          <a:p>
            <a:pPr lvl="1"/>
            <a:r>
              <a:rPr lang="es-ES" b="1" dirty="0" smtClean="0"/>
              <a:t>Particular</a:t>
            </a:r>
            <a:r>
              <a:rPr lang="es-ES" dirty="0" smtClean="0"/>
              <a:t>: signo </a:t>
            </a:r>
            <a:r>
              <a:rPr lang="es-ES" dirty="0" smtClean="0"/>
              <a:t>necesario</a:t>
            </a:r>
          </a:p>
          <a:p>
            <a:pPr lvl="2"/>
            <a:r>
              <a:rPr lang="es-ES" dirty="0" smtClean="0"/>
              <a:t>Ej.; “Si hay humo, hay fuego”</a:t>
            </a:r>
            <a:endParaRPr lang="es-ES" dirty="0" smtClean="0"/>
          </a:p>
          <a:p>
            <a:r>
              <a:rPr lang="es-ES" dirty="0" smtClean="0"/>
              <a:t>La distinción nos remite a la que Aristóteles establece entre </a:t>
            </a:r>
            <a:r>
              <a:rPr lang="es-ES" i="1" dirty="0" err="1" smtClean="0"/>
              <a:t>sémeion</a:t>
            </a:r>
            <a:r>
              <a:rPr lang="es-ES" dirty="0" smtClean="0"/>
              <a:t> y </a:t>
            </a:r>
            <a:r>
              <a:rPr lang="es-ES" i="1" dirty="0" smtClean="0"/>
              <a:t>tekmerion.</a:t>
            </a:r>
            <a:endParaRPr lang="es-ES" i="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7. La teoría semiótica de los epicúreos: Filodemo de Gadara</a:t>
            </a:r>
            <a:endParaRPr lang="es-ES" dirty="0"/>
          </a:p>
        </p:txBody>
      </p:sp>
      <p:sp>
        <p:nvSpPr>
          <p:cNvPr id="3" name="2 Marcador de contenido"/>
          <p:cNvSpPr>
            <a:spLocks noGrp="1"/>
          </p:cNvSpPr>
          <p:nvPr>
            <p:ph idx="1"/>
          </p:nvPr>
        </p:nvSpPr>
        <p:spPr/>
        <p:txBody>
          <a:bodyPr/>
          <a:lstStyle/>
          <a:p>
            <a:pPr>
              <a:buNone/>
            </a:pPr>
            <a:r>
              <a:rPr lang="es-ES" sz="3600" b="1" i="1" dirty="0" smtClean="0"/>
              <a:t>La polémica:</a:t>
            </a:r>
          </a:p>
          <a:p>
            <a:r>
              <a:rPr lang="es-ES" b="1" dirty="0" smtClean="0"/>
              <a:t>Los acuerdos</a:t>
            </a:r>
            <a:r>
              <a:rPr lang="es-ES" dirty="0" smtClean="0"/>
              <a:t>: </a:t>
            </a:r>
          </a:p>
          <a:p>
            <a:pPr lvl="1"/>
            <a:r>
              <a:rPr lang="es-ES" dirty="0" smtClean="0"/>
              <a:t>La concepción de signo: fenómeno conocido, perceptible que remite a otro que no lo es</a:t>
            </a:r>
          </a:p>
          <a:p>
            <a:pPr lvl="1"/>
            <a:r>
              <a:rPr lang="es-ES" dirty="0" smtClean="0"/>
              <a:t>La tipología de los signos: común/particular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7. La teoría semiótica de los epicúreos: Filodemo de Gadara</a:t>
            </a:r>
            <a:endParaRPr lang="es-ES" dirty="0"/>
          </a:p>
        </p:txBody>
      </p:sp>
      <p:sp>
        <p:nvSpPr>
          <p:cNvPr id="3" name="2 Marcador de contenido"/>
          <p:cNvSpPr>
            <a:spLocks noGrp="1"/>
          </p:cNvSpPr>
          <p:nvPr>
            <p:ph idx="1"/>
          </p:nvPr>
        </p:nvSpPr>
        <p:spPr/>
        <p:txBody>
          <a:bodyPr/>
          <a:lstStyle/>
          <a:p>
            <a:r>
              <a:rPr lang="es-ES" b="1" dirty="0" smtClean="0"/>
              <a:t>Los desacuerdos</a:t>
            </a:r>
            <a:r>
              <a:rPr lang="es-ES" dirty="0" smtClean="0"/>
              <a:t>: </a:t>
            </a:r>
          </a:p>
          <a:p>
            <a:pPr lvl="1"/>
            <a:r>
              <a:rPr lang="es-ES" dirty="0" smtClean="0"/>
              <a:t>Fundamentos epistemológicos</a:t>
            </a:r>
          </a:p>
          <a:p>
            <a:pPr lvl="2"/>
            <a:r>
              <a:rPr lang="es-ES" dirty="0" smtClean="0"/>
              <a:t>Estoicos:  inferencia deductiva a partir de principios </a:t>
            </a:r>
            <a:r>
              <a:rPr lang="es-ES" i="1" dirty="0" smtClean="0"/>
              <a:t>a priori</a:t>
            </a:r>
            <a:endParaRPr lang="es-ES" dirty="0" smtClean="0"/>
          </a:p>
          <a:p>
            <a:pPr lvl="2"/>
            <a:r>
              <a:rPr lang="es-ES" dirty="0" smtClean="0"/>
              <a:t>Epicúreos: inferencia inductiva a partir de la experiencia</a:t>
            </a:r>
          </a:p>
          <a:p>
            <a:pPr lvl="1"/>
            <a:r>
              <a:rPr lang="es-ES" dirty="0" smtClean="0"/>
              <a:t>El tipo de prueba de la inferencia válida.</a:t>
            </a:r>
          </a:p>
          <a:p>
            <a:pPr lvl="2"/>
            <a:r>
              <a:rPr lang="es-ES" dirty="0" smtClean="0"/>
              <a:t>Estoicos: Eliminación (</a:t>
            </a:r>
            <a:r>
              <a:rPr lang="es-ES" i="1" dirty="0" err="1" smtClean="0"/>
              <a:t>anaskeué</a:t>
            </a:r>
            <a:r>
              <a:rPr lang="es-ES" dirty="0" smtClean="0"/>
              <a:t>): “Si hay movimiento existe el vacío”</a:t>
            </a:r>
          </a:p>
          <a:p>
            <a:pPr lvl="2"/>
            <a:r>
              <a:rPr lang="es-ES" dirty="0" smtClean="0"/>
              <a:t>Epicúreos: inconcebibilidad (</a:t>
            </a:r>
            <a:r>
              <a:rPr lang="es-ES" i="1" dirty="0" err="1" smtClean="0"/>
              <a:t>adianoesía</a:t>
            </a:r>
            <a:r>
              <a:rPr lang="es-ES" i="1" dirty="0" smtClean="0"/>
              <a:t>)</a:t>
            </a:r>
            <a:r>
              <a:rPr lang="es-ES" dirty="0" smtClean="0"/>
              <a:t> : “Si Platón es un hombre, Sócrates es un hombre”.</a:t>
            </a:r>
          </a:p>
          <a:p>
            <a:endParaRPr lang="es-E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La medicina en Roma: Galeno </a:t>
            </a:r>
            <a:endParaRPr lang="es-ES" dirty="0"/>
          </a:p>
        </p:txBody>
      </p:sp>
      <p:sp>
        <p:nvSpPr>
          <p:cNvPr id="3" name="2 Marcador de contenido"/>
          <p:cNvSpPr>
            <a:spLocks noGrp="1"/>
          </p:cNvSpPr>
          <p:nvPr>
            <p:ph idx="1"/>
          </p:nvPr>
        </p:nvSpPr>
        <p:spPr>
          <a:xfrm>
            <a:off x="179512" y="1554162"/>
            <a:ext cx="8812088" cy="4525963"/>
          </a:xfrm>
        </p:spPr>
        <p:txBody>
          <a:bodyPr>
            <a:normAutofit fontScale="92500"/>
          </a:bodyPr>
          <a:lstStyle/>
          <a:p>
            <a:r>
              <a:rPr lang="es-ES" dirty="0" smtClean="0"/>
              <a:t>La aportación de la cultura romana: la retórica</a:t>
            </a:r>
          </a:p>
          <a:p>
            <a:r>
              <a:rPr lang="es-ES" dirty="0" smtClean="0"/>
              <a:t>El desarrollo de la medicina: renovación científica y la consolidación terminológica</a:t>
            </a:r>
          </a:p>
          <a:p>
            <a:r>
              <a:rPr lang="es-ES" dirty="0" smtClean="0"/>
              <a:t>La importancia de Galeno (130- 210?): Una referencia para toda la medicina posterior hasta el siglo XVIII</a:t>
            </a:r>
          </a:p>
          <a:p>
            <a:pPr lvl="1"/>
            <a:r>
              <a:rPr lang="es-ES" dirty="0" smtClean="0"/>
              <a:t>La herencia hipocrática</a:t>
            </a:r>
          </a:p>
          <a:p>
            <a:pPr lvl="1"/>
            <a:r>
              <a:rPr lang="es-ES" dirty="0" smtClean="0"/>
              <a:t>El pensamiento filosófico (“El mejor médico es filósofo”)</a:t>
            </a:r>
          </a:p>
          <a:p>
            <a:pPr lvl="1"/>
            <a:r>
              <a:rPr lang="es-ES" dirty="0" smtClean="0"/>
              <a:t>La práctica médica</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normAutofit/>
          </a:bodyPr>
          <a:lstStyle/>
          <a:p>
            <a:r>
              <a:rPr lang="es-ES" b="1" i="1" dirty="0" smtClean="0"/>
              <a:t>Sêma</a:t>
            </a:r>
            <a:r>
              <a:rPr lang="es-ES" b="1" dirty="0" smtClean="0"/>
              <a:t> – </a:t>
            </a:r>
            <a:r>
              <a:rPr lang="es-ES" b="1" i="1" dirty="0" smtClean="0"/>
              <a:t>semaínein - </a:t>
            </a:r>
            <a:r>
              <a:rPr lang="es-ES" b="1" i="1" dirty="0" err="1" smtClean="0"/>
              <a:t>sêmantor</a:t>
            </a:r>
            <a:r>
              <a:rPr lang="es-ES" b="1" dirty="0" smtClean="0"/>
              <a:t> </a:t>
            </a:r>
            <a:r>
              <a:rPr lang="es-ES" dirty="0" smtClean="0"/>
              <a:t>(Homero, Hesíodo)</a:t>
            </a:r>
          </a:p>
          <a:p>
            <a:pPr lvl="1"/>
            <a:r>
              <a:rPr lang="es-ES" b="1" dirty="0" smtClean="0"/>
              <a:t>Tumba</a:t>
            </a:r>
            <a:r>
              <a:rPr lang="es-ES" dirty="0" smtClean="0"/>
              <a:t>, túmulo</a:t>
            </a:r>
          </a:p>
          <a:p>
            <a:pPr lvl="1"/>
            <a:r>
              <a:rPr lang="es-ES" b="1" dirty="0" smtClean="0"/>
              <a:t>Señal</a:t>
            </a:r>
            <a:r>
              <a:rPr lang="es-ES" dirty="0" smtClean="0"/>
              <a:t>:</a:t>
            </a:r>
          </a:p>
          <a:p>
            <a:pPr lvl="2"/>
            <a:r>
              <a:rPr lang="es-ES" dirty="0" smtClean="0"/>
              <a:t>De los dioses</a:t>
            </a:r>
          </a:p>
          <a:p>
            <a:pPr lvl="2"/>
            <a:r>
              <a:rPr lang="es-ES" dirty="0" smtClean="0"/>
              <a:t>De la naturaleza</a:t>
            </a:r>
          </a:p>
          <a:p>
            <a:pPr lvl="2"/>
            <a:r>
              <a:rPr lang="es-ES" dirty="0" smtClean="0"/>
              <a:t>De </a:t>
            </a:r>
            <a:r>
              <a:rPr lang="es-ES" dirty="0" smtClean="0"/>
              <a:t>los hombres</a:t>
            </a:r>
          </a:p>
          <a:p>
            <a:pPr lvl="1"/>
            <a:r>
              <a:rPr lang="es-ES" b="1" dirty="0" smtClean="0"/>
              <a:t>Orden</a:t>
            </a:r>
            <a:r>
              <a:rPr lang="es-ES" dirty="0" smtClean="0"/>
              <a:t> (en el combate)</a:t>
            </a:r>
          </a:p>
          <a:p>
            <a:pPr lvl="2"/>
            <a:r>
              <a:rPr lang="es-ES" dirty="0" err="1" smtClean="0"/>
              <a:t>Sêmantor</a:t>
            </a:r>
            <a:r>
              <a:rPr lang="es-ES" dirty="0" smtClean="0"/>
              <a:t>: el que ordena</a:t>
            </a:r>
            <a:endParaRPr lang="es-E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La medicina en Roma: Galeno </a:t>
            </a:r>
            <a:endParaRPr lang="es-ES" dirty="0"/>
          </a:p>
        </p:txBody>
      </p:sp>
      <p:sp>
        <p:nvSpPr>
          <p:cNvPr id="3" name="2 Marcador de contenido"/>
          <p:cNvSpPr>
            <a:spLocks noGrp="1"/>
          </p:cNvSpPr>
          <p:nvPr>
            <p:ph idx="1"/>
          </p:nvPr>
        </p:nvSpPr>
        <p:spPr/>
        <p:txBody>
          <a:bodyPr>
            <a:normAutofit lnSpcReduction="10000"/>
          </a:bodyPr>
          <a:lstStyle/>
          <a:p>
            <a:pPr>
              <a:buNone/>
            </a:pPr>
            <a:r>
              <a:rPr lang="es-ES" b="1" dirty="0" smtClean="0"/>
              <a:t>Las aportaciones semióticas de Galeno</a:t>
            </a:r>
            <a:r>
              <a:rPr lang="es-ES" dirty="0" smtClean="0"/>
              <a:t>:</a:t>
            </a:r>
          </a:p>
          <a:p>
            <a:r>
              <a:rPr lang="es-ES" dirty="0" smtClean="0"/>
              <a:t>La búsqueda de un método científico para la medicina: los </a:t>
            </a:r>
            <a:r>
              <a:rPr lang="es-ES" i="1" dirty="0" smtClean="0"/>
              <a:t>semeia</a:t>
            </a:r>
            <a:r>
              <a:rPr lang="es-ES" dirty="0" smtClean="0"/>
              <a:t> y los </a:t>
            </a:r>
            <a:r>
              <a:rPr lang="es-ES" i="1" dirty="0" smtClean="0"/>
              <a:t>tekmeria</a:t>
            </a:r>
          </a:p>
          <a:p>
            <a:r>
              <a:rPr lang="es-ES" dirty="0" smtClean="0"/>
              <a:t>El uso del término “semiótica</a:t>
            </a:r>
            <a:r>
              <a:rPr lang="es-ES" dirty="0" smtClean="0"/>
              <a:t>”:</a:t>
            </a:r>
          </a:p>
          <a:p>
            <a:pPr lvl="1"/>
            <a:r>
              <a:rPr lang="es-ES" dirty="0" smtClean="0"/>
              <a:t>Uso sistemático de una terminología ya conocida: </a:t>
            </a:r>
            <a:r>
              <a:rPr lang="es-ES" i="1" dirty="0" smtClean="0"/>
              <a:t>semainein</a:t>
            </a:r>
            <a:r>
              <a:rPr lang="es-ES" dirty="0" smtClean="0"/>
              <a:t>, </a:t>
            </a:r>
            <a:r>
              <a:rPr lang="es-ES" i="1" dirty="0" smtClean="0"/>
              <a:t>semeîon</a:t>
            </a:r>
            <a:r>
              <a:rPr lang="es-ES" dirty="0" smtClean="0"/>
              <a:t>, </a:t>
            </a:r>
            <a:r>
              <a:rPr lang="es-ES" i="1" dirty="0" err="1" smtClean="0"/>
              <a:t>tekmérion</a:t>
            </a:r>
            <a:r>
              <a:rPr lang="es-ES" dirty="0" smtClean="0"/>
              <a:t>, </a:t>
            </a:r>
            <a:r>
              <a:rPr lang="es-ES" i="1" dirty="0" err="1" smtClean="0"/>
              <a:t>sýmptoma</a:t>
            </a:r>
            <a:r>
              <a:rPr lang="es-ES" dirty="0" smtClean="0"/>
              <a:t>,  </a:t>
            </a:r>
            <a:r>
              <a:rPr lang="es-ES" i="1" dirty="0" err="1" smtClean="0"/>
              <a:t>semeiosis</a:t>
            </a:r>
            <a:r>
              <a:rPr lang="es-ES" dirty="0" smtClean="0"/>
              <a:t>, </a:t>
            </a:r>
            <a:r>
              <a:rPr lang="es-ES" i="1" dirty="0" err="1" smtClean="0"/>
              <a:t>endeíxis</a:t>
            </a:r>
            <a:r>
              <a:rPr lang="es-ES" dirty="0" smtClean="0"/>
              <a:t>, etc.</a:t>
            </a:r>
          </a:p>
          <a:p>
            <a:pPr lvl="1"/>
            <a:r>
              <a:rPr lang="es-ES" dirty="0" smtClean="0"/>
              <a:t>Nuevos términos y expresiones: </a:t>
            </a:r>
            <a:r>
              <a:rPr lang="es-ES" i="1" dirty="0" err="1" smtClean="0"/>
              <a:t>semiotikón</a:t>
            </a:r>
            <a:r>
              <a:rPr lang="es-ES" dirty="0" smtClean="0"/>
              <a:t>, </a:t>
            </a:r>
            <a:r>
              <a:rPr lang="es-ES" i="1" dirty="0" err="1" smtClean="0"/>
              <a:t>semeiotikoû</a:t>
            </a:r>
            <a:r>
              <a:rPr lang="es-ES" dirty="0" smtClean="0"/>
              <a:t> </a:t>
            </a:r>
            <a:r>
              <a:rPr lang="es-ES" i="1" dirty="0" err="1" smtClean="0"/>
              <a:t>theorématos</a:t>
            </a:r>
            <a:r>
              <a:rPr lang="es-ES" dirty="0" smtClean="0"/>
              <a:t>, </a:t>
            </a:r>
            <a:r>
              <a:rPr lang="es-ES" i="1" dirty="0" err="1" smtClean="0"/>
              <a:t>tékmarsis</a:t>
            </a:r>
            <a:r>
              <a:rPr lang="es-ES" dirty="0" smtClean="0"/>
              <a:t> o </a:t>
            </a:r>
            <a:r>
              <a:rPr lang="es-ES" i="1" dirty="0" err="1" smtClean="0"/>
              <a:t>silogistikón</a:t>
            </a:r>
            <a:r>
              <a:rPr lang="es-ES" i="1" dirty="0" smtClean="0"/>
              <a:t> semeîon</a:t>
            </a:r>
            <a:r>
              <a:rPr lang="es-ES" dirty="0" smtClean="0"/>
              <a:t>. </a:t>
            </a:r>
            <a:endParaRPr lang="es-ES" dirty="0" smtClean="0"/>
          </a:p>
          <a:p>
            <a:pPr>
              <a:buNone/>
            </a:pPr>
            <a:endParaRPr lang="es-ES" dirty="0" smtClean="0"/>
          </a:p>
          <a:p>
            <a:pPr lvl="1"/>
            <a:endParaRPr lang="es-ES" dirty="0" smtClean="0"/>
          </a:p>
          <a:p>
            <a:endParaRPr lang="es-E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La medicina en Roma: Galeno </a:t>
            </a:r>
            <a:endParaRPr lang="es-ES" dirty="0"/>
          </a:p>
        </p:txBody>
      </p:sp>
      <p:sp>
        <p:nvSpPr>
          <p:cNvPr id="3" name="2 Marcador de contenido"/>
          <p:cNvSpPr>
            <a:spLocks noGrp="1"/>
          </p:cNvSpPr>
          <p:nvPr>
            <p:ph idx="1"/>
          </p:nvPr>
        </p:nvSpPr>
        <p:spPr/>
        <p:txBody>
          <a:bodyPr>
            <a:normAutofit fontScale="92500" lnSpcReduction="10000"/>
          </a:bodyPr>
          <a:lstStyle/>
          <a:p>
            <a:r>
              <a:rPr lang="es-ES" b="1" dirty="0" smtClean="0"/>
              <a:t>Sexto</a:t>
            </a:r>
            <a:r>
              <a:rPr lang="es-ES" dirty="0" smtClean="0"/>
              <a:t> texto fundacional:</a:t>
            </a:r>
          </a:p>
          <a:p>
            <a:pPr marL="971550" lvl="1" indent="-514350">
              <a:buNone/>
            </a:pPr>
            <a:r>
              <a:rPr lang="es-ES_tradnl" dirty="0" smtClean="0"/>
              <a:t>	a. No aprendemos o enseñamos o escuchamos por sí mismas todas las demás cosas referidas al arte, sino porque, al final, cada una de ellas resulta útil. Y en primer lugar, es necesario para los que van a practicar bien la medicina, estar ejercitados en</a:t>
            </a:r>
            <a:r>
              <a:rPr lang="es-ES_tradnl" b="1" dirty="0" smtClean="0"/>
              <a:t> </a:t>
            </a:r>
            <a:r>
              <a:rPr lang="es-ES_tradnl" dirty="0" smtClean="0"/>
              <a:t>la parte diagnóstica del arte (</a:t>
            </a:r>
            <a:r>
              <a:rPr lang="es-ES_tradnl" i="1" dirty="0" err="1" smtClean="0"/>
              <a:t>diagnostikón</a:t>
            </a:r>
            <a:r>
              <a:rPr lang="es-ES_tradnl" i="1" dirty="0" smtClean="0"/>
              <a:t> meros </a:t>
            </a:r>
            <a:r>
              <a:rPr lang="es-ES_tradnl" i="1" dirty="0" err="1" smtClean="0"/>
              <a:t>tes</a:t>
            </a:r>
            <a:r>
              <a:rPr lang="es-ES_tradnl" i="1" dirty="0" smtClean="0"/>
              <a:t> </a:t>
            </a:r>
            <a:r>
              <a:rPr lang="es-ES_tradnl" i="1" dirty="0" err="1" smtClean="0"/>
              <a:t>technes</a:t>
            </a:r>
            <a:r>
              <a:rPr lang="es-ES_tradnl" dirty="0" smtClean="0"/>
              <a:t>),  que los más jóvenes (</a:t>
            </a:r>
            <a:r>
              <a:rPr lang="es-ES_tradnl" i="1" dirty="0" err="1" smtClean="0"/>
              <a:t>neóteroi</a:t>
            </a:r>
            <a:r>
              <a:rPr lang="es-ES_tradnl" dirty="0" smtClean="0"/>
              <a:t>)  llaman semiótica (</a:t>
            </a:r>
            <a:r>
              <a:rPr lang="es-ES_tradnl" i="1" dirty="0" err="1" smtClean="0"/>
              <a:t>semeiotikón</a:t>
            </a:r>
            <a:r>
              <a:rPr lang="es-ES_tradnl" dirty="0" smtClean="0"/>
              <a:t>), para descubrir con exactitud antes de la terapéutica, las diferencias de las enfermedades en los que las padecen. (</a:t>
            </a:r>
            <a:r>
              <a:rPr lang="es-ES_tradnl" i="1" dirty="0" smtClean="0"/>
              <a:t>In </a:t>
            </a:r>
            <a:r>
              <a:rPr lang="es-ES_tradnl" i="1" dirty="0" err="1" smtClean="0"/>
              <a:t>Hippocratis</a:t>
            </a:r>
            <a:r>
              <a:rPr lang="es-ES_tradnl" i="1" dirty="0" smtClean="0"/>
              <a:t> </a:t>
            </a:r>
            <a:r>
              <a:rPr lang="es-ES_tradnl" i="1" dirty="0" err="1" smtClean="0"/>
              <a:t>librum</a:t>
            </a:r>
            <a:r>
              <a:rPr lang="es-ES_tradnl" i="1" dirty="0" smtClean="0"/>
              <a:t> de </a:t>
            </a:r>
            <a:r>
              <a:rPr lang="es-ES_tradnl" i="1" dirty="0" err="1" smtClean="0"/>
              <a:t>officina</a:t>
            </a:r>
            <a:r>
              <a:rPr lang="es-ES_tradnl" i="1" dirty="0" smtClean="0"/>
              <a:t> </a:t>
            </a:r>
            <a:r>
              <a:rPr lang="es-ES_tradnl" i="1" dirty="0" err="1" smtClean="0"/>
              <a:t>medici</a:t>
            </a:r>
            <a:r>
              <a:rPr lang="es-ES_tradnl" i="1" dirty="0" smtClean="0"/>
              <a:t> </a:t>
            </a:r>
            <a:r>
              <a:rPr lang="es-ES_tradnl" i="1" dirty="0" err="1" smtClean="0"/>
              <a:t>commentarii</a:t>
            </a:r>
            <a:r>
              <a:rPr lang="es-ES_tradnl" dirty="0" smtClean="0"/>
              <a:t>, III. </a:t>
            </a:r>
            <a:endParaRPr lang="es-E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La medicina en Roma: Galeno </a:t>
            </a:r>
            <a:endParaRPr lang="es-ES" dirty="0"/>
          </a:p>
        </p:txBody>
      </p:sp>
      <p:sp>
        <p:nvSpPr>
          <p:cNvPr id="3" name="2 Marcador de contenido"/>
          <p:cNvSpPr>
            <a:spLocks noGrp="1"/>
          </p:cNvSpPr>
          <p:nvPr>
            <p:ph idx="1"/>
          </p:nvPr>
        </p:nvSpPr>
        <p:spPr/>
        <p:txBody>
          <a:bodyPr>
            <a:normAutofit lnSpcReduction="10000"/>
          </a:bodyPr>
          <a:lstStyle/>
          <a:p>
            <a:r>
              <a:rPr lang="es-ES" b="1" dirty="0" smtClean="0"/>
              <a:t>Sexto</a:t>
            </a:r>
            <a:r>
              <a:rPr lang="es-ES" dirty="0" smtClean="0"/>
              <a:t> texto fundacional:</a:t>
            </a:r>
          </a:p>
          <a:p>
            <a:pPr lvl="1">
              <a:buNone/>
            </a:pPr>
            <a:r>
              <a:rPr lang="es-ES" dirty="0" smtClean="0"/>
              <a:t>b. </a:t>
            </a:r>
            <a:r>
              <a:rPr lang="es-ES_tradnl" dirty="0" smtClean="0"/>
              <a:t>Igual que acabamos de hacer a modo de ejemplo una exposición sobre la observación semiótica (</a:t>
            </a:r>
            <a:r>
              <a:rPr lang="es-ES_tradnl" i="1" dirty="0" err="1" smtClean="0"/>
              <a:t>semeiotikoû</a:t>
            </a:r>
            <a:r>
              <a:rPr lang="es-ES_tradnl" i="1" dirty="0" smtClean="0"/>
              <a:t> </a:t>
            </a:r>
            <a:r>
              <a:rPr lang="es-ES_tradnl" i="1" dirty="0" err="1" smtClean="0"/>
              <a:t>theorématos</a:t>
            </a:r>
            <a:r>
              <a:rPr lang="es-ES_tradnl" dirty="0" smtClean="0"/>
              <a:t>), así también sobre las cosas terapéuticas es necesario no pasar por alto ni  a la ligera ni sin comprobación, nada de lo que parece ser insignificante, y hay que confiar en las fuerzas mencionadas de ésta como hemos aprendido en el tratado sobre los procedimientos  terapéuticos. (</a:t>
            </a:r>
            <a:r>
              <a:rPr lang="es-ES_tradnl" i="1" dirty="0" smtClean="0"/>
              <a:t>Comentarios la libro VI de las Epidemias de Hipócrates)</a:t>
            </a:r>
            <a:endParaRPr lang="es-ES" dirty="0" smtClean="0"/>
          </a:p>
          <a:p>
            <a:pPr lvl="1">
              <a:buNone/>
            </a:pPr>
            <a:endParaRPr lang="es-E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La medicina en Roma: Galeno </a:t>
            </a:r>
            <a:endParaRPr lang="es-ES" dirty="0"/>
          </a:p>
        </p:txBody>
      </p:sp>
      <p:sp>
        <p:nvSpPr>
          <p:cNvPr id="3" name="2 Marcador de contenido"/>
          <p:cNvSpPr>
            <a:spLocks noGrp="1"/>
          </p:cNvSpPr>
          <p:nvPr>
            <p:ph idx="1"/>
          </p:nvPr>
        </p:nvSpPr>
        <p:spPr/>
        <p:txBody>
          <a:bodyPr>
            <a:normAutofit lnSpcReduction="10000"/>
          </a:bodyPr>
          <a:lstStyle/>
          <a:p>
            <a:pPr>
              <a:buNone/>
            </a:pPr>
            <a:r>
              <a:rPr lang="es-ES" b="1" dirty="0" smtClean="0"/>
              <a:t>Los tratados pseudogalénicos</a:t>
            </a:r>
          </a:p>
          <a:p>
            <a:r>
              <a:rPr lang="es-ES" i="1" dirty="0" err="1" smtClean="0"/>
              <a:t>Introductio</a:t>
            </a:r>
            <a:r>
              <a:rPr lang="es-ES" i="1" dirty="0" smtClean="0"/>
              <a:t> </a:t>
            </a:r>
            <a:r>
              <a:rPr lang="es-ES" i="1" dirty="0" err="1" smtClean="0"/>
              <a:t>sive</a:t>
            </a:r>
            <a:r>
              <a:rPr lang="es-ES" i="1" dirty="0" smtClean="0"/>
              <a:t> </a:t>
            </a:r>
            <a:r>
              <a:rPr lang="es-ES" i="1" dirty="0" err="1" smtClean="0"/>
              <a:t>Medicus</a:t>
            </a:r>
            <a:r>
              <a:rPr lang="es-ES" dirty="0" smtClean="0"/>
              <a:t> (s. I - II d. C. ?)</a:t>
            </a:r>
          </a:p>
          <a:p>
            <a:pPr lvl="1"/>
            <a:r>
              <a:rPr lang="es-ES" dirty="0" smtClean="0"/>
              <a:t>La semiótica (</a:t>
            </a:r>
            <a:r>
              <a:rPr lang="es-ES" i="1" dirty="0" err="1" smtClean="0"/>
              <a:t>semeiotiké</a:t>
            </a:r>
            <a:r>
              <a:rPr lang="es-ES" dirty="0" smtClean="0"/>
              <a:t>) es una parte fundamental de la medicina junto a la </a:t>
            </a:r>
            <a:r>
              <a:rPr lang="es-ES_tradnl" dirty="0" smtClean="0"/>
              <a:t>fisiología, la etiología, la patología, la dieta y la terapéutica</a:t>
            </a:r>
          </a:p>
          <a:p>
            <a:pPr lvl="1"/>
            <a:r>
              <a:rPr lang="es-ES_tradnl" dirty="0" smtClean="0"/>
              <a:t>La semiótica es necesaria para conocer si el enfermo va a curarse o no va a curarse</a:t>
            </a:r>
          </a:p>
          <a:p>
            <a:pPr lvl="1"/>
            <a:r>
              <a:rPr lang="es-ES_tradnl" dirty="0" smtClean="0"/>
              <a:t>Su división: conocimiento de lo pasado, inspección de lo presente  y previsión del futuro  (división </a:t>
            </a:r>
            <a:r>
              <a:rPr lang="es-ES_tradnl" dirty="0" err="1" smtClean="0"/>
              <a:t>tríchrona</a:t>
            </a:r>
            <a:r>
              <a:rPr lang="es-ES_tradnl" dirty="0" smtClean="0"/>
              <a:t>)</a:t>
            </a:r>
            <a:endParaRPr lang="es-ES" dirty="0" smtClean="0"/>
          </a:p>
          <a:p>
            <a:pPr>
              <a:buNone/>
            </a:pPr>
            <a:endParaRPr lang="es-E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La medicina en Roma: Galeno </a:t>
            </a:r>
            <a:endParaRPr lang="es-ES" dirty="0"/>
          </a:p>
        </p:txBody>
      </p:sp>
      <p:sp>
        <p:nvSpPr>
          <p:cNvPr id="3" name="2 Marcador de contenido"/>
          <p:cNvSpPr>
            <a:spLocks noGrp="1"/>
          </p:cNvSpPr>
          <p:nvPr>
            <p:ph idx="1"/>
          </p:nvPr>
        </p:nvSpPr>
        <p:spPr/>
        <p:txBody>
          <a:bodyPr/>
          <a:lstStyle/>
          <a:p>
            <a:r>
              <a:rPr lang="es-ES" i="1" dirty="0" err="1" smtClean="0"/>
              <a:t>Definitiones</a:t>
            </a:r>
            <a:r>
              <a:rPr lang="es-ES" i="1" dirty="0" smtClean="0"/>
              <a:t> </a:t>
            </a:r>
            <a:r>
              <a:rPr lang="es-ES" i="1" dirty="0" err="1" smtClean="0"/>
              <a:t>Medicae</a:t>
            </a:r>
            <a:r>
              <a:rPr lang="es-ES" i="1" dirty="0" smtClean="0"/>
              <a:t> </a:t>
            </a:r>
            <a:r>
              <a:rPr lang="es-ES" dirty="0" smtClean="0"/>
              <a:t>(s. III d.C. ?)</a:t>
            </a:r>
          </a:p>
          <a:p>
            <a:pPr lvl="1"/>
            <a:r>
              <a:rPr lang="es-ES" dirty="0" smtClean="0"/>
              <a:t>No recoge el término “semiótica”</a:t>
            </a:r>
          </a:p>
          <a:p>
            <a:pPr lvl="1"/>
            <a:r>
              <a:rPr lang="es-ES" dirty="0" smtClean="0"/>
              <a:t>Definiciones de la terminología semiótica</a:t>
            </a:r>
          </a:p>
          <a:p>
            <a:pPr lvl="2"/>
            <a:r>
              <a:rPr lang="es-ES" b="1" dirty="0" smtClean="0"/>
              <a:t>Semiosis</a:t>
            </a:r>
            <a:r>
              <a:rPr lang="es-ES" dirty="0" smtClean="0"/>
              <a:t>: </a:t>
            </a:r>
            <a:r>
              <a:rPr lang="es-ES_tradnl" dirty="0" smtClean="0"/>
              <a:t>“Es lo que el signo hace visible (</a:t>
            </a:r>
            <a:r>
              <a:rPr lang="es-ES_tradnl" i="1" dirty="0" err="1" smtClean="0"/>
              <a:t>delotikón</a:t>
            </a:r>
            <a:r>
              <a:rPr lang="es-ES_tradnl" dirty="0" smtClean="0"/>
              <a:t>) de algo invisible (</a:t>
            </a:r>
            <a:r>
              <a:rPr lang="es-ES_tradnl" i="1" dirty="0" err="1" smtClean="0"/>
              <a:t>ádelou</a:t>
            </a:r>
            <a:r>
              <a:rPr lang="es-ES_tradnl" dirty="0" smtClean="0"/>
              <a:t>)”</a:t>
            </a:r>
            <a:endParaRPr lang="es-ES" dirty="0" smtClean="0"/>
          </a:p>
          <a:p>
            <a:pPr lvl="2"/>
            <a:r>
              <a:rPr lang="es-ES" b="1" dirty="0" smtClean="0"/>
              <a:t>Signo</a:t>
            </a:r>
            <a:r>
              <a:rPr lang="es-ES" dirty="0" smtClean="0"/>
              <a:t>: “</a:t>
            </a:r>
            <a:r>
              <a:rPr lang="es-ES_tradnl" dirty="0" smtClean="0"/>
              <a:t>aquello que una vez conocido, se infiere algo distinto (</a:t>
            </a:r>
            <a:r>
              <a:rPr lang="es-ES_tradnl" i="1" dirty="0" err="1" smtClean="0"/>
              <a:t>katalambánetai</a:t>
            </a:r>
            <a:r>
              <a:rPr lang="es-ES_tradnl" dirty="0" smtClean="0"/>
              <a:t>).  Al comprenderlo se conoce lo que antes era desconocido”.</a:t>
            </a:r>
            <a:endParaRPr lang="es-ES" dirty="0" smtClean="0"/>
          </a:p>
          <a:p>
            <a:pPr lvl="2"/>
            <a:r>
              <a:rPr lang="es-ES" dirty="0" smtClean="0"/>
              <a:t> </a:t>
            </a:r>
            <a:r>
              <a:rPr lang="es-ES" b="1" dirty="0" smtClean="0"/>
              <a:t>Signo rememorativo/indicativo</a:t>
            </a:r>
          </a:p>
          <a:p>
            <a:pPr lvl="2"/>
            <a:r>
              <a:rPr lang="es-ES" b="1" dirty="0" smtClean="0"/>
              <a:t>Semiosis </a:t>
            </a:r>
            <a:r>
              <a:rPr lang="es-ES" b="1" dirty="0" err="1" smtClean="0"/>
              <a:t>tríchrona</a:t>
            </a:r>
            <a:r>
              <a:rPr lang="es-ES" b="1" dirty="0" smtClean="0"/>
              <a:t> </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r>
              <a:rPr lang="es-ES" dirty="0" smtClean="0"/>
              <a:t>La primera teoría unificada del signo</a:t>
            </a:r>
          </a:p>
          <a:p>
            <a:r>
              <a:rPr lang="es-ES" dirty="0" smtClean="0"/>
              <a:t>El cierre de una época</a:t>
            </a:r>
          </a:p>
          <a:p>
            <a:r>
              <a:rPr lang="es-ES" dirty="0" smtClean="0"/>
              <a:t>Antecedentes:</a:t>
            </a:r>
          </a:p>
          <a:p>
            <a:pPr lvl="1"/>
            <a:r>
              <a:rPr lang="es-ES" dirty="0" smtClean="0"/>
              <a:t>La unificación terminológica del latín: el imperio de los </a:t>
            </a:r>
            <a:r>
              <a:rPr lang="es-ES" i="1" dirty="0" smtClean="0"/>
              <a:t>signa</a:t>
            </a:r>
          </a:p>
          <a:p>
            <a:pPr lvl="1"/>
            <a:r>
              <a:rPr lang="es-ES" dirty="0" smtClean="0"/>
              <a:t>La retórica: Cicerón, Quintiliano</a:t>
            </a:r>
          </a:p>
          <a:p>
            <a:pPr lvl="1"/>
            <a:r>
              <a:rPr lang="es-ES" dirty="0" smtClean="0"/>
              <a:t>La gramática alejandrina (Dionisio de Tracia) y la gramática de Varrón </a:t>
            </a:r>
          </a:p>
          <a:p>
            <a:endParaRPr lang="es-E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a:xfrm>
            <a:off x="304800" y="1554163"/>
            <a:ext cx="8686800" cy="4107086"/>
          </a:xfrm>
        </p:spPr>
        <p:txBody>
          <a:bodyPr/>
          <a:lstStyle/>
          <a:p>
            <a:r>
              <a:rPr lang="es-ES" dirty="0" smtClean="0"/>
              <a:t>La definición de signo de Cicerón:</a:t>
            </a:r>
          </a:p>
          <a:p>
            <a:pPr lvl="1">
              <a:buNone/>
            </a:pPr>
            <a:r>
              <a:rPr lang="es-ES_tradnl" dirty="0" smtClean="0"/>
              <a:t>	“El signo es lo aprehendido por algún sentido, y significa algo* que parece salido de él mismo, pues ocurrió antes, o bien ocurre en conexión inmediata con él, o bien ocurre después, y, sin embargo, necesita de testimonio y de confirmación más firme; por ejemplo, la sangre, la fuga, la palidez, el polvo y cosas parecidas a esas” (</a:t>
            </a:r>
            <a:r>
              <a:rPr lang="es-ES_tradnl" i="1" dirty="0" smtClean="0"/>
              <a:t>De </a:t>
            </a:r>
            <a:r>
              <a:rPr lang="es-ES_tradnl" i="1" dirty="0" err="1" smtClean="0"/>
              <a:t>inventione</a:t>
            </a:r>
            <a:r>
              <a:rPr lang="es-ES_tradnl" i="1" dirty="0" smtClean="0"/>
              <a:t> </a:t>
            </a:r>
            <a:r>
              <a:rPr lang="es-ES_tradnl" dirty="0" smtClean="0"/>
              <a:t>I, 48)</a:t>
            </a:r>
            <a:endParaRPr lang="es-ES" dirty="0"/>
          </a:p>
        </p:txBody>
      </p:sp>
      <p:sp>
        <p:nvSpPr>
          <p:cNvPr id="4" name="3 CuadroTexto"/>
          <p:cNvSpPr txBox="1"/>
          <p:nvPr/>
        </p:nvSpPr>
        <p:spPr>
          <a:xfrm>
            <a:off x="323528" y="5877272"/>
            <a:ext cx="8064896" cy="369332"/>
          </a:xfrm>
          <a:prstGeom prst="rect">
            <a:avLst/>
          </a:prstGeom>
          <a:noFill/>
        </p:spPr>
        <p:txBody>
          <a:bodyPr wrap="square" rtlCol="0">
            <a:spAutoFit/>
          </a:bodyPr>
          <a:lstStyle/>
          <a:p>
            <a:r>
              <a:rPr lang="es-ES" dirty="0" smtClean="0"/>
              <a:t>*</a:t>
            </a:r>
            <a:r>
              <a:rPr lang="en-US" dirty="0" smtClean="0"/>
              <a:t>Signum </a:t>
            </a:r>
            <a:r>
              <a:rPr lang="en-US" dirty="0" err="1" smtClean="0"/>
              <a:t>est</a:t>
            </a:r>
            <a:r>
              <a:rPr lang="en-US" dirty="0" smtClean="0"/>
              <a:t> quod sub </a:t>
            </a:r>
            <a:r>
              <a:rPr lang="en-US" dirty="0" err="1" smtClean="0"/>
              <a:t>sensum</a:t>
            </a:r>
            <a:r>
              <a:rPr lang="en-US" dirty="0" smtClean="0"/>
              <a:t> </a:t>
            </a:r>
            <a:r>
              <a:rPr lang="en-US" dirty="0" err="1" smtClean="0"/>
              <a:t>aliquem</a:t>
            </a:r>
            <a:r>
              <a:rPr lang="en-US" dirty="0" smtClean="0"/>
              <a:t> </a:t>
            </a:r>
            <a:r>
              <a:rPr lang="en-US" dirty="0" err="1" smtClean="0"/>
              <a:t>cadit</a:t>
            </a:r>
            <a:r>
              <a:rPr lang="en-US" dirty="0" smtClean="0"/>
              <a:t> et </a:t>
            </a:r>
            <a:r>
              <a:rPr lang="en-US" dirty="0" err="1" smtClean="0"/>
              <a:t>quiddam</a:t>
            </a:r>
            <a:r>
              <a:rPr lang="en-US" dirty="0" smtClean="0"/>
              <a:t> </a:t>
            </a:r>
            <a:r>
              <a:rPr lang="en-US" dirty="0" err="1" smtClean="0"/>
              <a:t>significat</a:t>
            </a:r>
            <a:r>
              <a:rPr lang="en-US" dirty="0" smtClean="0"/>
              <a:t>…</a:t>
            </a:r>
            <a:endParaRPr lang="es-E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r>
              <a:rPr lang="es-ES" dirty="0" smtClean="0"/>
              <a:t>La perspectiva gramatical heredada de los gramáticos alejandrinos (Dionisio de Tracia) y de Varrón, focaliza la mirada en la palabra y no en los enunciados. </a:t>
            </a:r>
            <a:endParaRPr lang="es-E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a:bodyPr>
          <a:lstStyle/>
          <a:p>
            <a:r>
              <a:rPr lang="es-ES" dirty="0" smtClean="0"/>
              <a:t>El interés semiótico de Agustín</a:t>
            </a:r>
          </a:p>
          <a:p>
            <a:r>
              <a:rPr lang="es-ES" dirty="0" smtClean="0"/>
              <a:t>De maestro de retórica a obispo implicado en discusiones doctrinales contra las numerosas herejías</a:t>
            </a:r>
          </a:p>
          <a:p>
            <a:pPr lvl="1"/>
            <a:r>
              <a:rPr lang="es-ES" i="1" dirty="0" smtClean="0"/>
              <a:t>De Dialectica</a:t>
            </a:r>
          </a:p>
          <a:p>
            <a:pPr lvl="1"/>
            <a:r>
              <a:rPr lang="es-ES" i="1" dirty="0" smtClean="0"/>
              <a:t>De </a:t>
            </a:r>
            <a:r>
              <a:rPr lang="es-ES" i="1" dirty="0" err="1" smtClean="0"/>
              <a:t>Magistro</a:t>
            </a:r>
            <a:endParaRPr lang="es-ES" i="1" dirty="0" smtClean="0"/>
          </a:p>
          <a:p>
            <a:pPr lvl="1"/>
            <a:r>
              <a:rPr lang="es-ES" i="1" dirty="0" smtClean="0"/>
              <a:t>De </a:t>
            </a:r>
            <a:r>
              <a:rPr lang="es-ES" i="1" dirty="0" err="1" smtClean="0"/>
              <a:t>Trinitate</a:t>
            </a:r>
            <a:endParaRPr lang="es-ES" i="1" dirty="0" smtClean="0"/>
          </a:p>
          <a:p>
            <a:pPr lvl="1"/>
            <a:r>
              <a:rPr lang="es-ES" i="1" dirty="0" smtClean="0"/>
              <a:t>De Doctrina </a:t>
            </a:r>
            <a:r>
              <a:rPr lang="es-ES" i="1" dirty="0" err="1" smtClean="0"/>
              <a:t>Christiana</a:t>
            </a:r>
            <a:endParaRPr lang="es-ES" i="1"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r>
              <a:rPr lang="es-ES" dirty="0" smtClean="0"/>
              <a:t>El proyecto de una tratado de artes liberales: La Dialéctica</a:t>
            </a:r>
          </a:p>
          <a:p>
            <a:r>
              <a:rPr lang="es-ES" dirty="0" smtClean="0"/>
              <a:t>Dialéctica: ciencia de discutir bien</a:t>
            </a:r>
          </a:p>
          <a:p>
            <a:pPr lvl="1"/>
            <a:r>
              <a:rPr lang="es-ES" dirty="0" smtClean="0"/>
              <a:t>Discutimos por medio de palabras</a:t>
            </a:r>
          </a:p>
          <a:p>
            <a:pPr lvl="1"/>
            <a:r>
              <a:rPr lang="es-ES" dirty="0" smtClean="0"/>
              <a:t>La definición de palabra “verbum” y lo elementos de la semiosis</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r>
              <a:rPr lang="es-ES" b="1" i="1" dirty="0" smtClean="0"/>
              <a:t>Semeîon</a:t>
            </a:r>
            <a:r>
              <a:rPr lang="es-ES" dirty="0" smtClean="0"/>
              <a:t> </a:t>
            </a:r>
          </a:p>
          <a:p>
            <a:pPr lvl="1"/>
            <a:r>
              <a:rPr lang="es-ES" dirty="0" smtClean="0"/>
              <a:t>A partir del siglo VI: </a:t>
            </a:r>
            <a:r>
              <a:rPr lang="es-ES_tradnl" dirty="0" smtClean="0"/>
              <a:t>Esquilo, Esopo, Hecateo de Mileto, Anaxágoras,  etc.</a:t>
            </a:r>
          </a:p>
          <a:p>
            <a:pPr lvl="1"/>
            <a:r>
              <a:rPr lang="es-ES_tradnl" dirty="0" smtClean="0"/>
              <a:t>Convive con sêma</a:t>
            </a:r>
          </a:p>
          <a:p>
            <a:r>
              <a:rPr lang="es-ES_tradnl" dirty="0" smtClean="0"/>
              <a:t>Ambigüedad de sentido:</a:t>
            </a:r>
          </a:p>
          <a:p>
            <a:pPr lvl="1"/>
            <a:r>
              <a:rPr lang="es-ES_tradnl" dirty="0" smtClean="0"/>
              <a:t>Signos de los dioses</a:t>
            </a:r>
          </a:p>
          <a:p>
            <a:pPr lvl="1"/>
            <a:r>
              <a:rPr lang="es-ES_tradnl" dirty="0" smtClean="0"/>
              <a:t>Signo convencional (símbolo)</a:t>
            </a:r>
          </a:p>
          <a:p>
            <a:pPr lvl="1"/>
            <a:r>
              <a:rPr lang="es-ES_tradnl" dirty="0" smtClean="0"/>
              <a:t>Prueba</a:t>
            </a:r>
          </a:p>
          <a:p>
            <a:endParaRPr lang="es-E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fontScale="92500"/>
          </a:bodyPr>
          <a:lstStyle/>
          <a:p>
            <a:pPr>
              <a:buNone/>
            </a:pPr>
            <a:r>
              <a:rPr lang="es-ES" b="1" dirty="0" smtClean="0"/>
              <a:t>Séptimo </a:t>
            </a:r>
            <a:r>
              <a:rPr lang="es-ES" dirty="0" smtClean="0"/>
              <a:t>texto fundacional:</a:t>
            </a:r>
          </a:p>
          <a:p>
            <a:pPr>
              <a:buNone/>
            </a:pPr>
            <a:r>
              <a:rPr lang="es-ES_tradnl" dirty="0" smtClean="0"/>
              <a:t>	“Palabra” (</a:t>
            </a:r>
            <a:r>
              <a:rPr lang="es-ES_tradnl" i="1" dirty="0" smtClean="0"/>
              <a:t>verbum</a:t>
            </a:r>
            <a:r>
              <a:rPr lang="es-ES_tradnl" dirty="0" smtClean="0"/>
              <a:t>) es el signo de una cosa (</a:t>
            </a:r>
            <a:r>
              <a:rPr lang="es-ES_tradnl" i="1" dirty="0" err="1" smtClean="0"/>
              <a:t>uniuscuiusque</a:t>
            </a:r>
            <a:r>
              <a:rPr lang="es-ES_tradnl" i="1" dirty="0" smtClean="0"/>
              <a:t> </a:t>
            </a:r>
            <a:r>
              <a:rPr lang="es-ES_tradnl" i="1" dirty="0" err="1" smtClean="0"/>
              <a:t>rei</a:t>
            </a:r>
            <a:r>
              <a:rPr lang="es-ES_tradnl" i="1" dirty="0" smtClean="0"/>
              <a:t> signum</a:t>
            </a:r>
            <a:r>
              <a:rPr lang="es-ES_tradnl" dirty="0" smtClean="0"/>
              <a:t>) que, proferida por el que habla, puede ser entendida por el que escucha. “Cosa” es todo aquello que se entiende, que se percibe o que se oculta. […]</a:t>
            </a:r>
            <a:r>
              <a:rPr lang="es-ES" dirty="0" smtClean="0"/>
              <a:t>      “Signo” es aquello que se percibe por medio de los sentido y gracias a lo cual se muestra algo al alma* […] Hablar es producir un signo con voz articulada […]</a:t>
            </a:r>
            <a:endParaRPr lang="es-ES_tradnl" dirty="0" smtClean="0"/>
          </a:p>
        </p:txBody>
      </p:sp>
      <p:sp>
        <p:nvSpPr>
          <p:cNvPr id="4" name="3 CuadroTexto"/>
          <p:cNvSpPr txBox="1"/>
          <p:nvPr/>
        </p:nvSpPr>
        <p:spPr>
          <a:xfrm>
            <a:off x="395536" y="6309320"/>
            <a:ext cx="8496944" cy="400110"/>
          </a:xfrm>
          <a:prstGeom prst="rect">
            <a:avLst/>
          </a:prstGeom>
          <a:noFill/>
        </p:spPr>
        <p:txBody>
          <a:bodyPr wrap="square" rtlCol="0">
            <a:spAutoFit/>
          </a:bodyPr>
          <a:lstStyle/>
          <a:p>
            <a:r>
              <a:rPr lang="es-ES" sz="2000" dirty="0" smtClean="0"/>
              <a:t>*</a:t>
            </a:r>
            <a:r>
              <a:rPr lang="es-ES" sz="2000" i="1" dirty="0" smtClean="0"/>
              <a:t>Signum </a:t>
            </a:r>
            <a:r>
              <a:rPr lang="es-ES" sz="2000" i="1" dirty="0" err="1" smtClean="0"/>
              <a:t>est</a:t>
            </a:r>
            <a:r>
              <a:rPr lang="es-ES" sz="2000" i="1" dirty="0" smtClean="0"/>
              <a:t> et </a:t>
            </a:r>
            <a:r>
              <a:rPr lang="es-ES_tradnl" sz="2000" i="1" dirty="0" err="1" smtClean="0"/>
              <a:t>quod</a:t>
            </a:r>
            <a:r>
              <a:rPr lang="es-ES_tradnl" sz="2000" i="1" dirty="0" smtClean="0"/>
              <a:t> se </a:t>
            </a:r>
            <a:r>
              <a:rPr lang="es-ES_tradnl" sz="2000" i="1" dirty="0" err="1" smtClean="0"/>
              <a:t>ipsum</a:t>
            </a:r>
            <a:r>
              <a:rPr lang="es-ES_tradnl" sz="2000" i="1" dirty="0" smtClean="0"/>
              <a:t> </a:t>
            </a:r>
            <a:r>
              <a:rPr lang="es-ES_tradnl" sz="2000" i="1" dirty="0" err="1" smtClean="0"/>
              <a:t>sensui</a:t>
            </a:r>
            <a:r>
              <a:rPr lang="es-ES_tradnl" sz="2000" i="1" dirty="0" smtClean="0"/>
              <a:t> et </a:t>
            </a:r>
            <a:r>
              <a:rPr lang="es-ES_tradnl" sz="2000" i="1" dirty="0" err="1" smtClean="0"/>
              <a:t>praeter</a:t>
            </a:r>
            <a:r>
              <a:rPr lang="es-ES_tradnl" sz="2000" i="1" dirty="0" smtClean="0"/>
              <a:t> se </a:t>
            </a:r>
            <a:r>
              <a:rPr lang="es-ES_tradnl" sz="2000" i="1" dirty="0" err="1" smtClean="0"/>
              <a:t>aliquid</a:t>
            </a:r>
            <a:r>
              <a:rPr lang="es-ES_tradnl" sz="2000" i="1" dirty="0" smtClean="0"/>
              <a:t> animo </a:t>
            </a:r>
            <a:r>
              <a:rPr lang="es-ES_tradnl" sz="2000" i="1" dirty="0" err="1" smtClean="0"/>
              <a:t>ostendit</a:t>
            </a:r>
            <a:endParaRPr lang="es-ES" sz="2000" i="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a:xfrm>
            <a:off x="304800" y="1554162"/>
            <a:ext cx="8839200" cy="5043190"/>
          </a:xfrm>
        </p:spPr>
        <p:txBody>
          <a:bodyPr>
            <a:normAutofit fontScale="92500" lnSpcReduction="20000"/>
          </a:bodyPr>
          <a:lstStyle/>
          <a:p>
            <a:pPr>
              <a:buNone/>
            </a:pPr>
            <a:r>
              <a:rPr lang="es-ES_tradnl" dirty="0" smtClean="0"/>
              <a:t>	[…]Tenemos por tanto cuatro [cosas] distintas: palabra (</a:t>
            </a:r>
            <a:r>
              <a:rPr lang="es-ES_tradnl" i="1" dirty="0" smtClean="0"/>
              <a:t>verbum</a:t>
            </a:r>
            <a:r>
              <a:rPr lang="es-ES_tradnl" dirty="0" smtClean="0"/>
              <a:t>), decible (</a:t>
            </a:r>
            <a:r>
              <a:rPr lang="es-ES_tradnl" i="1" dirty="0" smtClean="0"/>
              <a:t>dicibile</a:t>
            </a:r>
            <a:r>
              <a:rPr lang="es-ES_tradnl" dirty="0" smtClean="0"/>
              <a:t>), dicción (</a:t>
            </a:r>
            <a:r>
              <a:rPr lang="es-ES_tradnl" i="1" dirty="0" smtClean="0"/>
              <a:t>dictio</a:t>
            </a:r>
            <a:r>
              <a:rPr lang="es-ES_tradnl" dirty="0" smtClean="0"/>
              <a:t>), cosa (</a:t>
            </a:r>
            <a:r>
              <a:rPr lang="es-ES_tradnl" i="1" dirty="0" smtClean="0"/>
              <a:t>res</a:t>
            </a:r>
            <a:r>
              <a:rPr lang="es-ES_tradnl" dirty="0" smtClean="0"/>
              <a:t>). Lo que llamé “palabra” es palabra y significa palabra. Lo que llamé “decible”, es palabra; sin embargo, no significa palabra, sino lo que se entiende por la palabra y está en el alma. Lo que llamé “dicción” es palabra, pero de tal manera que hay en ella dos cosas, esto es, la palabra misma y lo que hay en el alma gracias a la palabra. Cuando dije “cosa”, es una palabra, pero significa aquello que resta si exceptuamos las tres que ya hemos dicho. Pero observo que estos asuntos  deben ser mostrados con ejemplos. </a:t>
            </a:r>
            <a:endParaRPr lang="es-E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a:xfrm>
            <a:off x="304800" y="1554162"/>
            <a:ext cx="8839200" cy="5303838"/>
          </a:xfrm>
        </p:spPr>
        <p:txBody>
          <a:bodyPr>
            <a:normAutofit fontScale="85000" lnSpcReduction="10000"/>
          </a:bodyPr>
          <a:lstStyle/>
          <a:p>
            <a:pPr>
              <a:buNone/>
            </a:pPr>
            <a:r>
              <a:rPr lang="es-ES" dirty="0" smtClean="0"/>
              <a:t>	Por consiguiente, imagina que un niño es interrogado por un gramático del siguiente modo: “¿Qué parte de la oración es ‘armas’?”. </a:t>
            </a:r>
            <a:r>
              <a:rPr lang="es-ES_tradnl" dirty="0" smtClean="0"/>
              <a:t>‘Armas’, palabra (</a:t>
            </a:r>
            <a:r>
              <a:rPr lang="es-ES_tradnl" i="1" dirty="0" smtClean="0"/>
              <a:t>verbum</a:t>
            </a:r>
            <a:r>
              <a:rPr lang="es-ES_tradnl" dirty="0" smtClean="0"/>
              <a:t>) que fue dicha, fue dicha en función de sí. Por su parte, las cosas que dijo “qué parte de la oración es”, que no fueron dichas en función de sí, sino por  la palabra “armas”, o bien fueron percibidas por el intelecto, o bien fueron proferidas por la voz. Pero antes de ser pronunciadas eran ya decibles (</a:t>
            </a:r>
            <a:r>
              <a:rPr lang="es-ES_tradnl" i="1" dirty="0" smtClean="0"/>
              <a:t>cum animo </a:t>
            </a:r>
            <a:r>
              <a:rPr lang="es-ES_tradnl" i="1" dirty="0" err="1" smtClean="0"/>
              <a:t>sensa</a:t>
            </a:r>
            <a:r>
              <a:rPr lang="es-ES_tradnl" i="1" dirty="0" smtClean="0"/>
              <a:t> </a:t>
            </a:r>
            <a:r>
              <a:rPr lang="es-ES_tradnl" i="1" dirty="0" err="1" smtClean="0"/>
              <a:t>sunt</a:t>
            </a:r>
            <a:r>
              <a:rPr lang="es-ES_tradnl" i="1" dirty="0" smtClean="0"/>
              <a:t>, ante </a:t>
            </a:r>
            <a:r>
              <a:rPr lang="es-ES_tradnl" i="1" dirty="0" err="1" smtClean="0"/>
              <a:t>vocem</a:t>
            </a:r>
            <a:r>
              <a:rPr lang="es-ES_tradnl" i="1" dirty="0" smtClean="0"/>
              <a:t> dicibilia </a:t>
            </a:r>
            <a:r>
              <a:rPr lang="es-ES_tradnl" i="1" dirty="0" err="1" smtClean="0"/>
              <a:t>erunt</a:t>
            </a:r>
            <a:r>
              <a:rPr lang="es-ES_tradnl" dirty="0" smtClean="0"/>
              <a:t>). Sin embargo, según dije, una vez pronunciadas en función de esos decibles, se convierten en dicciones (</a:t>
            </a:r>
            <a:r>
              <a:rPr lang="es-ES_tradnl" i="1" dirty="0" smtClean="0"/>
              <a:t>cum </a:t>
            </a:r>
            <a:r>
              <a:rPr lang="es-ES_tradnl" i="1" dirty="0" err="1" smtClean="0"/>
              <a:t>autem</a:t>
            </a:r>
            <a:r>
              <a:rPr lang="es-ES_tradnl" i="1" dirty="0" smtClean="0"/>
              <a:t> </a:t>
            </a:r>
            <a:r>
              <a:rPr lang="es-ES_tradnl" i="1" dirty="0" err="1" smtClean="0"/>
              <a:t>propter</a:t>
            </a:r>
            <a:r>
              <a:rPr lang="es-ES_tradnl" i="1" dirty="0" smtClean="0"/>
              <a:t> id </a:t>
            </a:r>
            <a:r>
              <a:rPr lang="es-ES_tradnl" i="1" dirty="0" err="1" smtClean="0"/>
              <a:t>quod</a:t>
            </a:r>
            <a:r>
              <a:rPr lang="es-ES_tradnl" i="1" dirty="0" smtClean="0"/>
              <a:t> </a:t>
            </a:r>
            <a:r>
              <a:rPr lang="es-ES_tradnl" i="1" dirty="0" err="1" smtClean="0"/>
              <a:t>dixi</a:t>
            </a:r>
            <a:r>
              <a:rPr lang="es-ES_tradnl" i="1" dirty="0" smtClean="0"/>
              <a:t> </a:t>
            </a:r>
            <a:r>
              <a:rPr lang="es-ES_tradnl" i="1" dirty="0" err="1" smtClean="0"/>
              <a:t>proruperunt</a:t>
            </a:r>
            <a:r>
              <a:rPr lang="es-ES_tradnl" i="1" dirty="0" smtClean="0"/>
              <a:t> in </a:t>
            </a:r>
            <a:r>
              <a:rPr lang="es-ES_tradnl" i="1" dirty="0" err="1" smtClean="0"/>
              <a:t>vocem</a:t>
            </a:r>
            <a:r>
              <a:rPr lang="es-ES_tradnl" i="1" dirty="0" smtClean="0"/>
              <a:t>, </a:t>
            </a:r>
            <a:r>
              <a:rPr lang="es-ES_tradnl" i="1" dirty="0" err="1" smtClean="0"/>
              <a:t>dictiones</a:t>
            </a:r>
            <a:r>
              <a:rPr lang="es-ES_tradnl" i="1" dirty="0" smtClean="0"/>
              <a:t> </a:t>
            </a:r>
            <a:r>
              <a:rPr lang="es-ES_tradnl" i="1" dirty="0" err="1" smtClean="0"/>
              <a:t>factae</a:t>
            </a:r>
            <a:r>
              <a:rPr lang="es-ES_tradnl" i="1" dirty="0" smtClean="0"/>
              <a:t> </a:t>
            </a:r>
            <a:r>
              <a:rPr lang="es-ES_tradnl" i="1" dirty="0" err="1" smtClean="0"/>
              <a:t>sunt</a:t>
            </a:r>
            <a:r>
              <a:rPr lang="es-ES_tradnl" dirty="0" smtClean="0"/>
              <a:t>). </a:t>
            </a:r>
            <a:endParaRPr lang="es-E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pPr>
              <a:buNone/>
            </a:pPr>
            <a:r>
              <a:rPr lang="es-ES_tradnl" dirty="0" smtClean="0"/>
              <a:t>	Por la misma razón, el término “armas</a:t>
            </a:r>
            <a:r>
              <a:rPr lang="es-ES_tradnl" i="1" dirty="0" smtClean="0"/>
              <a:t>”</a:t>
            </a:r>
            <a:r>
              <a:rPr lang="es-ES_tradnl" dirty="0" smtClean="0"/>
              <a:t>, que aquí es </a:t>
            </a:r>
            <a:r>
              <a:rPr lang="es-ES_tradnl" i="1" dirty="0" smtClean="0"/>
              <a:t>verbum</a:t>
            </a:r>
            <a:r>
              <a:rPr lang="es-ES_tradnl" dirty="0" smtClean="0"/>
              <a:t> (palabra mencionada),  cuando es pronunciada por Virgilio, ya no es </a:t>
            </a:r>
            <a:r>
              <a:rPr lang="es-ES_tradnl" i="1" dirty="0" smtClean="0"/>
              <a:t>verbum</a:t>
            </a:r>
            <a:r>
              <a:rPr lang="es-ES_tradnl" dirty="0" smtClean="0"/>
              <a:t>, sino dicción, porque no es pronunciada por sí misma, sino para significar  o bien las guerras que llevó a cabo Eneas o bien el escudo y las demás armas que Vulcano fabricó para Eneas. (</a:t>
            </a:r>
            <a:r>
              <a:rPr lang="es-ES_tradnl" i="1" dirty="0" smtClean="0"/>
              <a:t>Dialéctica</a:t>
            </a:r>
            <a:r>
              <a:rPr lang="es-ES_tradnl" dirty="0" smtClean="0"/>
              <a:t>, V)</a:t>
            </a:r>
            <a:endParaRPr lang="es-E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a:xfrm>
            <a:off x="304800" y="1554162"/>
            <a:ext cx="8659688" cy="4899174"/>
          </a:xfrm>
        </p:spPr>
        <p:txBody>
          <a:bodyPr>
            <a:normAutofit fontScale="92500" lnSpcReduction="20000"/>
          </a:bodyPr>
          <a:lstStyle/>
          <a:p>
            <a:pPr>
              <a:buNone/>
            </a:pPr>
            <a:r>
              <a:rPr lang="es-ES" b="1" dirty="0" smtClean="0"/>
              <a:t>Un cambio de paradigma</a:t>
            </a:r>
            <a:r>
              <a:rPr lang="es-ES" dirty="0" smtClean="0"/>
              <a:t>.</a:t>
            </a:r>
          </a:p>
          <a:p>
            <a:r>
              <a:rPr lang="es-ES" dirty="0" smtClean="0"/>
              <a:t>Un término para todo tipo de signos (signum), incluidas las palabras.</a:t>
            </a:r>
          </a:p>
          <a:p>
            <a:r>
              <a:rPr lang="es-ES" dirty="0" smtClean="0"/>
              <a:t>Un desplazamiento de las discusiones entorno al signo</a:t>
            </a:r>
          </a:p>
          <a:p>
            <a:pPr lvl="1"/>
            <a:r>
              <a:rPr lang="es-ES" dirty="0" smtClean="0"/>
              <a:t> </a:t>
            </a:r>
            <a:r>
              <a:rPr lang="es-ES" b="1" dirty="0" smtClean="0"/>
              <a:t>Tradición</a:t>
            </a:r>
            <a:r>
              <a:rPr lang="es-ES" dirty="0" smtClean="0"/>
              <a:t>: el signo como enunciado a partir del cual se realizan inferencias (problema de la verdad y polémica entre estoicos, epicúreos y escépticos)</a:t>
            </a:r>
          </a:p>
          <a:p>
            <a:pPr lvl="1"/>
            <a:r>
              <a:rPr lang="es-ES" b="1" dirty="0" smtClean="0"/>
              <a:t>Nueva perspectiva</a:t>
            </a:r>
            <a:r>
              <a:rPr lang="es-ES" dirty="0" smtClean="0"/>
              <a:t>: los signos, de los que las palabras constituyen el paradigma, ponen de manifiesto una vinculación entre algo sensible y algo que no lo es (está en el pensamiento)</a:t>
            </a:r>
            <a:endParaRPr lang="es-E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lnSpcReduction="10000"/>
          </a:bodyPr>
          <a:lstStyle/>
          <a:p>
            <a:r>
              <a:rPr lang="es-ES" dirty="0" smtClean="0"/>
              <a:t>Influencia estoica (teoría del </a:t>
            </a:r>
            <a:r>
              <a:rPr lang="es-ES" i="1" dirty="0" smtClean="0"/>
              <a:t>dicibile</a:t>
            </a:r>
            <a:r>
              <a:rPr lang="es-ES" dirty="0" smtClean="0"/>
              <a:t>), pero profundamente modificada.</a:t>
            </a:r>
          </a:p>
          <a:p>
            <a:r>
              <a:rPr lang="es-ES" dirty="0" smtClean="0"/>
              <a:t>La semiótica agustiniana ya no es una teoría de la prueba retórica sino </a:t>
            </a:r>
            <a:r>
              <a:rPr lang="es-ES" b="1" dirty="0" smtClean="0"/>
              <a:t>una teoría de la comunicación y la información </a:t>
            </a:r>
            <a:r>
              <a:rPr lang="es-ES" dirty="0" smtClean="0"/>
              <a:t>(como se ve especialmente al comienzo del </a:t>
            </a:r>
            <a:r>
              <a:rPr lang="es-ES" i="1" dirty="0" smtClean="0"/>
              <a:t>De Magistro</a:t>
            </a:r>
            <a:r>
              <a:rPr lang="es-ES" dirty="0" smtClean="0"/>
              <a:t>).</a:t>
            </a:r>
          </a:p>
          <a:p>
            <a:r>
              <a:rPr lang="es-ES" dirty="0" smtClean="0"/>
              <a:t>Consecuentemente: la semiótica es, fundamentalmente, </a:t>
            </a:r>
            <a:r>
              <a:rPr lang="es-ES" b="1" dirty="0" smtClean="0"/>
              <a:t>una teoría del signo lingüístico</a:t>
            </a:r>
            <a:endParaRPr lang="es-ES"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pPr>
              <a:buNone/>
            </a:pPr>
            <a:r>
              <a:rPr lang="es-ES_tradnl" b="1" dirty="0" smtClean="0"/>
              <a:t>El tratado </a:t>
            </a:r>
            <a:r>
              <a:rPr lang="es-ES_tradnl" b="1" i="1" dirty="0" smtClean="0"/>
              <a:t>De Magistro</a:t>
            </a:r>
            <a:r>
              <a:rPr lang="es-ES_tradnl" b="1" dirty="0" smtClean="0"/>
              <a:t> </a:t>
            </a:r>
          </a:p>
          <a:p>
            <a:r>
              <a:rPr lang="es-ES_tradnl" dirty="0" smtClean="0"/>
              <a:t>Es la obra sobre el lenguaje más importante escrita durante la Antigüedad. </a:t>
            </a:r>
          </a:p>
          <a:p>
            <a:r>
              <a:rPr lang="es-ES_tradnl" dirty="0" smtClean="0"/>
              <a:t>Su carácter doble</a:t>
            </a:r>
          </a:p>
          <a:p>
            <a:pPr lvl="1"/>
            <a:r>
              <a:rPr lang="es-ES_tradnl" dirty="0" smtClean="0"/>
              <a:t>Teoría lingüística (muy citada a partir de Wittgenstein)</a:t>
            </a:r>
          </a:p>
          <a:p>
            <a:pPr lvl="1"/>
            <a:r>
              <a:rPr lang="es-ES_tradnl" dirty="0" smtClean="0"/>
              <a:t>Teoría de la iluminación: elemento fundamental de la filosofía agustiniana</a:t>
            </a:r>
            <a:endParaRPr lang="es-E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pPr>
              <a:buNone/>
            </a:pPr>
            <a:r>
              <a:rPr lang="es-ES_tradnl" b="1" dirty="0" smtClean="0"/>
              <a:t>El tratado </a:t>
            </a:r>
            <a:r>
              <a:rPr lang="es-ES_tradnl" b="1" i="1" dirty="0" smtClean="0"/>
              <a:t>De Magistro</a:t>
            </a:r>
            <a:r>
              <a:rPr lang="es-ES_tradnl" b="1" dirty="0" smtClean="0"/>
              <a:t> </a:t>
            </a:r>
          </a:p>
          <a:p>
            <a:r>
              <a:rPr lang="es-ES" dirty="0" smtClean="0"/>
              <a:t>El punto de partida: ¿Qué hacemos cuando hablamos?</a:t>
            </a:r>
          </a:p>
          <a:p>
            <a:r>
              <a:rPr lang="es-ES" dirty="0" smtClean="0"/>
              <a:t>¿Puede enseñarse lo que no se sabe?</a:t>
            </a:r>
          </a:p>
          <a:p>
            <a:r>
              <a:rPr lang="es-ES" dirty="0" smtClean="0"/>
              <a:t>Lenguaje interior y lenguaje exterior</a:t>
            </a:r>
          </a:p>
          <a:p>
            <a:r>
              <a:rPr lang="es-ES" dirty="0" smtClean="0"/>
              <a:t>Las palabras son signos: hay signo si hay significado</a:t>
            </a:r>
          </a:p>
          <a:p>
            <a:r>
              <a:rPr lang="es-ES" dirty="0" smtClean="0"/>
              <a:t>¿Qué es el significado (o la significación)?</a:t>
            </a:r>
            <a:endParaRPr lang="es-E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_tradnl" b="1" dirty="0" smtClean="0"/>
              <a:t>El tratado </a:t>
            </a:r>
            <a:r>
              <a:rPr lang="es-ES_tradnl" b="1" i="1" dirty="0" smtClean="0"/>
              <a:t>De Magistro</a:t>
            </a:r>
            <a:r>
              <a:rPr lang="es-ES_tradnl" b="1" dirty="0" smtClean="0"/>
              <a:t> </a:t>
            </a:r>
          </a:p>
          <a:p>
            <a:r>
              <a:rPr lang="es-ES" dirty="0" smtClean="0"/>
              <a:t>El significado de un signo puede mostrarse </a:t>
            </a:r>
          </a:p>
          <a:p>
            <a:pPr lvl="1"/>
            <a:r>
              <a:rPr lang="es-ES" dirty="0" smtClean="0"/>
              <a:t>Con otros signos (palabras u otros signos): traducibilidad de los distintos sistemas semióticos</a:t>
            </a:r>
          </a:p>
          <a:p>
            <a:pPr lvl="2"/>
            <a:r>
              <a:rPr lang="es-ES" dirty="0" smtClean="0"/>
              <a:t>El lenguaje de los sordomudos </a:t>
            </a:r>
          </a:p>
          <a:p>
            <a:pPr lvl="2"/>
            <a:r>
              <a:rPr lang="es-ES" dirty="0" smtClean="0"/>
              <a:t>El aprendizaje de la lengua  </a:t>
            </a:r>
          </a:p>
          <a:p>
            <a:pPr lvl="1"/>
            <a:r>
              <a:rPr lang="es-ES" dirty="0" smtClean="0"/>
              <a:t>Mediante la ostensión: las cosas o </a:t>
            </a:r>
            <a:r>
              <a:rPr lang="es-ES" i="1" dirty="0" smtClean="0"/>
              <a:t>significabilia</a:t>
            </a:r>
          </a:p>
          <a:p>
            <a:pPr lvl="2"/>
            <a:r>
              <a:rPr lang="es-ES" dirty="0" smtClean="0"/>
              <a:t>Sensibles</a:t>
            </a:r>
          </a:p>
          <a:p>
            <a:pPr lvl="2"/>
            <a:r>
              <a:rPr lang="es-ES" dirty="0" smtClean="0"/>
              <a:t>Inteligibles</a:t>
            </a:r>
          </a:p>
          <a:p>
            <a:r>
              <a:rPr lang="es-ES" dirty="0" smtClean="0"/>
              <a:t>El conocimiento de las cosas y el conocimiento de los signos</a:t>
            </a:r>
            <a:endParaRPr lang="es-E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_tradnl" b="1" dirty="0" smtClean="0"/>
              <a:t>El tratado </a:t>
            </a:r>
            <a:r>
              <a:rPr lang="es-ES_tradnl" b="1" i="1" dirty="0" smtClean="0"/>
              <a:t>De Magistro</a:t>
            </a:r>
            <a:r>
              <a:rPr lang="es-ES_tradnl" b="1" dirty="0" smtClean="0"/>
              <a:t> </a:t>
            </a:r>
          </a:p>
          <a:p>
            <a:r>
              <a:rPr lang="es-ES" dirty="0" smtClean="0"/>
              <a:t>La </a:t>
            </a:r>
            <a:r>
              <a:rPr lang="es-ES" b="1" dirty="0" smtClean="0"/>
              <a:t>significación</a:t>
            </a:r>
            <a:r>
              <a:rPr lang="es-ES" dirty="0" smtClean="0"/>
              <a:t>: </a:t>
            </a:r>
          </a:p>
          <a:p>
            <a:pPr>
              <a:buNone/>
            </a:pPr>
            <a:r>
              <a:rPr lang="es-ES" dirty="0" smtClean="0"/>
              <a:t>	“</a:t>
            </a:r>
            <a:r>
              <a:rPr lang="es-ES_tradnl" dirty="0" smtClean="0"/>
              <a:t>Antes de este descubrimiento [que unos sonidos estaban vinculados a una cosa] la tal palabra era para mí sólo un sonido; supe que era un signo cuando descubrí de qué cosa era un signo; esta cosa, como he dicho, no la había aprendido significándoseme, sino viéndola yo. Así, pues, mejor se aprende el signo una vez conocida la cosa, que la cosa visto el signo” (X, 33).</a:t>
            </a:r>
            <a:endParaRPr lang="es-ES" dirty="0" smtClean="0"/>
          </a:p>
          <a:p>
            <a:pPr>
              <a:buNone/>
            </a:pP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r>
              <a:rPr lang="es-ES" dirty="0" smtClean="0"/>
              <a:t>Un término estrella (y sin embargo olvidado): </a:t>
            </a:r>
            <a:r>
              <a:rPr lang="es-ES" b="1" i="1" dirty="0" err="1" smtClean="0"/>
              <a:t>tekmor</a:t>
            </a:r>
            <a:r>
              <a:rPr lang="es-ES" b="1" i="1" dirty="0" smtClean="0"/>
              <a:t> (</a:t>
            </a:r>
            <a:r>
              <a:rPr lang="es-ES" b="1" i="1" dirty="0" err="1" smtClean="0"/>
              <a:t>ar</a:t>
            </a:r>
            <a:r>
              <a:rPr lang="es-ES" b="1" i="1" dirty="0" smtClean="0"/>
              <a:t>)- </a:t>
            </a:r>
            <a:r>
              <a:rPr lang="es-ES" b="1" i="1" dirty="0" err="1" smtClean="0"/>
              <a:t>tekmérion</a:t>
            </a:r>
            <a:r>
              <a:rPr lang="es-ES" b="1" i="1" dirty="0" smtClean="0"/>
              <a:t>- tekmaíresthai</a:t>
            </a:r>
          </a:p>
          <a:p>
            <a:pPr lvl="1"/>
            <a:r>
              <a:rPr lang="es-ES" dirty="0" smtClean="0"/>
              <a:t>Meta, límite, final</a:t>
            </a:r>
          </a:p>
          <a:p>
            <a:pPr lvl="1"/>
            <a:r>
              <a:rPr lang="es-ES" dirty="0" smtClean="0"/>
              <a:t>Solución o remedio para un problema</a:t>
            </a:r>
          </a:p>
          <a:p>
            <a:pPr lvl="1"/>
            <a:r>
              <a:rPr lang="es-ES" dirty="0" smtClean="0"/>
              <a:t> Camino (indicar un camino)</a:t>
            </a:r>
          </a:p>
          <a:p>
            <a:pPr lvl="1"/>
            <a:r>
              <a:rPr lang="es-ES" dirty="0" smtClean="0"/>
              <a:t>Señal o indicio (astronomía, navegación, caza, ciencia militar, etc.) vinculado a Metis (astucia)</a:t>
            </a:r>
          </a:p>
          <a:p>
            <a:pPr lvl="1"/>
            <a:r>
              <a:rPr lang="es-ES" dirty="0" smtClean="0"/>
              <a:t>Prueba</a:t>
            </a:r>
            <a:endParaRPr lang="es-E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_tradnl" b="1" dirty="0" smtClean="0"/>
              <a:t>El tratado </a:t>
            </a:r>
            <a:r>
              <a:rPr lang="es-ES_tradnl" b="1" i="1" dirty="0" smtClean="0"/>
              <a:t>De Magistro</a:t>
            </a:r>
            <a:r>
              <a:rPr lang="es-ES_tradnl" b="1" dirty="0" smtClean="0"/>
              <a:t> </a:t>
            </a:r>
          </a:p>
          <a:p>
            <a:r>
              <a:rPr lang="es-ES" dirty="0" smtClean="0"/>
              <a:t>El</a:t>
            </a:r>
            <a:r>
              <a:rPr lang="es-ES" b="1" dirty="0" smtClean="0"/>
              <a:t> signo</a:t>
            </a:r>
            <a:r>
              <a:rPr lang="es-ES" dirty="0" smtClean="0"/>
              <a:t>: </a:t>
            </a:r>
          </a:p>
          <a:p>
            <a:pPr>
              <a:buNone/>
            </a:pPr>
            <a:r>
              <a:rPr lang="es-ES" dirty="0" smtClean="0"/>
              <a:t>	</a:t>
            </a:r>
            <a:r>
              <a:rPr lang="es-ES_tradnl" dirty="0" smtClean="0"/>
              <a:t> “En el cual signo, como haya dos cosas, el sonido y la significación, no percibimos el sonido por medio del signo, sino por medio del oído estimulado por él, y percibimos la significación después de  ver la cosa significada. La acción de apuntar con el dedo no puede apuntar otra cosa que aquello a lo que el dedo apunta, y apunta no al signo, sino al miembro que se llama cabeza. En consecuencia, por el acto de apuntar no puedo yo conocer las cosas que conocía ni tampoco el signo, al cual no apunta el dedo  (X, 34).</a:t>
            </a:r>
            <a:endParaRPr lang="es-ES" dirty="0" smtClean="0"/>
          </a:p>
          <a:p>
            <a:pPr>
              <a:buNone/>
            </a:pPr>
            <a:endParaRPr lang="es-E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s-ES_tradnl" b="1" dirty="0" smtClean="0"/>
              <a:t>El tratado </a:t>
            </a:r>
            <a:r>
              <a:rPr lang="es-ES_tradnl" b="1" i="1" dirty="0" smtClean="0"/>
              <a:t>De Magistro</a:t>
            </a:r>
            <a:r>
              <a:rPr lang="es-ES_tradnl" b="1" dirty="0" smtClean="0"/>
              <a:t> </a:t>
            </a:r>
          </a:p>
          <a:p>
            <a:r>
              <a:rPr lang="es-ES" sz="3600" b="1" dirty="0" smtClean="0"/>
              <a:t>Las palabras no nos permiten conocer la verdad en sentido estricto</a:t>
            </a:r>
            <a:r>
              <a:rPr lang="es-ES" sz="3600" dirty="0" smtClean="0"/>
              <a:t>:</a:t>
            </a:r>
          </a:p>
          <a:p>
            <a:pPr>
              <a:buNone/>
            </a:pPr>
            <a:r>
              <a:rPr lang="es-ES" dirty="0" smtClean="0"/>
              <a:t>		</a:t>
            </a:r>
            <a:r>
              <a:rPr lang="es-ES_tradnl" dirty="0" smtClean="0"/>
              <a:t>Ahora bien, comprendemos la multitud de cosas inteligibles no consultando la voz exterior que nos habla, sino consultando interiormente la verdad que reina en el espíritu; las palabras tal vez nos muevan a consultar. Y esta verdad que es consultada y enseñada es Cristo, que según la Escritura, habita en el hombre, esto es, la inconmutable Virtud de Dios y su eterna Sabiduría. Toda alma racional consulta esta Sabiduría; y ella se revela a cada alma tanto cuanto ésta es capaz de recibir, en proporción de su buena o mala voluntad (XI, 38)</a:t>
            </a:r>
            <a:endParaRPr lang="es-E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a:t>
            </a:r>
            <a:r>
              <a:rPr lang="es-ES" dirty="0" err="1" smtClean="0"/>
              <a:t>Hipona</a:t>
            </a:r>
            <a:r>
              <a:rPr lang="es-ES" dirty="0" smtClean="0"/>
              <a:t>: el primer semiólogo</a:t>
            </a:r>
            <a:endParaRPr lang="es-ES" dirty="0"/>
          </a:p>
        </p:txBody>
      </p:sp>
      <p:sp>
        <p:nvSpPr>
          <p:cNvPr id="3" name="2 Marcador de contenido"/>
          <p:cNvSpPr>
            <a:spLocks noGrp="1"/>
          </p:cNvSpPr>
          <p:nvPr>
            <p:ph idx="1"/>
          </p:nvPr>
        </p:nvSpPr>
        <p:spPr/>
        <p:txBody>
          <a:bodyPr>
            <a:normAutofit/>
          </a:bodyPr>
          <a:lstStyle/>
          <a:p>
            <a:pPr marL="342900" lvl="1" indent="-342900">
              <a:buNone/>
            </a:pPr>
            <a:r>
              <a:rPr lang="es-ES" b="1" i="1" dirty="0" smtClean="0"/>
              <a:t>El tratado De </a:t>
            </a:r>
            <a:r>
              <a:rPr lang="es-ES" b="1" i="1" dirty="0" err="1" smtClean="0"/>
              <a:t>Trinitate</a:t>
            </a:r>
            <a:endParaRPr lang="es-ES" b="1" i="1" dirty="0" smtClean="0"/>
          </a:p>
          <a:p>
            <a:pPr marL="342900" lvl="1" indent="-342900"/>
            <a:r>
              <a:rPr lang="es-ES" dirty="0" smtClean="0"/>
              <a:t>La semiótica en un contexto teológico</a:t>
            </a:r>
          </a:p>
          <a:p>
            <a:pPr marL="342900" lvl="1" indent="-342900"/>
            <a:r>
              <a:rPr lang="es-ES" dirty="0" smtClean="0"/>
              <a:t>El problema del pensamiento y el lenguaje: la insatisfacción del orador (</a:t>
            </a:r>
            <a:r>
              <a:rPr lang="es-ES" i="1" dirty="0" smtClean="0"/>
              <a:t>De </a:t>
            </a:r>
            <a:r>
              <a:rPr lang="es-ES" i="1" dirty="0" err="1" smtClean="0"/>
              <a:t>catechizandis</a:t>
            </a:r>
            <a:r>
              <a:rPr lang="es-ES" i="1" dirty="0" smtClean="0"/>
              <a:t> </a:t>
            </a:r>
            <a:r>
              <a:rPr lang="es-ES" i="1" dirty="0" err="1" smtClean="0"/>
              <a:t>rudibus</a:t>
            </a:r>
            <a:r>
              <a:rPr lang="es-ES" dirty="0" smtClean="0"/>
              <a:t>):</a:t>
            </a:r>
          </a:p>
          <a:p>
            <a:pPr marL="742950" lvl="2" indent="-342900"/>
            <a:r>
              <a:rPr lang="es-ES" dirty="0" smtClean="0"/>
              <a:t>“La inteligencia es rápida, la elocución lenta”</a:t>
            </a:r>
          </a:p>
          <a:p>
            <a:pPr marL="742950" lvl="2" indent="-342900"/>
            <a:r>
              <a:rPr lang="es-ES" dirty="0" smtClean="0"/>
              <a:t>Palabras que no pertenecen a ninguna lengua</a:t>
            </a:r>
          </a:p>
          <a:p>
            <a:pPr marL="342900" lvl="1" indent="-342900"/>
            <a:r>
              <a:rPr lang="es-ES" dirty="0" smtClean="0"/>
              <a:t>El verbo interior y el verbo exterior.</a:t>
            </a:r>
          </a:p>
          <a:p>
            <a:pPr marL="742950" lvl="2" indent="-342900">
              <a:buNone/>
            </a:pPr>
            <a:r>
              <a:rPr lang="es-ES_tradnl" dirty="0" smtClean="0"/>
              <a:t>	</a:t>
            </a:r>
            <a:endParaRPr lang="es-ES" dirty="0" smtClean="0"/>
          </a:p>
          <a:p>
            <a:endParaRPr lang="es-E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a:t>
            </a:r>
            <a:r>
              <a:rPr lang="es-ES" dirty="0" err="1" smtClean="0"/>
              <a:t>Hipona</a:t>
            </a:r>
            <a:r>
              <a:rPr lang="es-ES" dirty="0" smtClean="0"/>
              <a:t>: el primer semiólogo</a:t>
            </a:r>
            <a:endParaRPr lang="es-ES" dirty="0"/>
          </a:p>
        </p:txBody>
      </p:sp>
      <p:sp>
        <p:nvSpPr>
          <p:cNvPr id="3" name="2 Marcador de contenido"/>
          <p:cNvSpPr>
            <a:spLocks noGrp="1"/>
          </p:cNvSpPr>
          <p:nvPr>
            <p:ph idx="1"/>
          </p:nvPr>
        </p:nvSpPr>
        <p:spPr/>
        <p:txBody>
          <a:bodyPr>
            <a:normAutofit fontScale="77500" lnSpcReduction="20000"/>
          </a:bodyPr>
          <a:lstStyle/>
          <a:p>
            <a:r>
              <a:rPr lang="es-ES" b="1" dirty="0" smtClean="0"/>
              <a:t>La “palabra” que no pertenece a ninguna lengua</a:t>
            </a:r>
          </a:p>
          <a:p>
            <a:pPr>
              <a:buNone/>
            </a:pPr>
            <a:r>
              <a:rPr lang="es-ES_tradnl" dirty="0" smtClean="0"/>
              <a:t>	Informado el pensamiento  por la realidad conocida, es palabra (</a:t>
            </a:r>
            <a:r>
              <a:rPr lang="es-ES_tradnl" i="1" dirty="0" smtClean="0"/>
              <a:t>verbum</a:t>
            </a:r>
            <a:r>
              <a:rPr lang="es-ES_tradnl" dirty="0" smtClean="0"/>
              <a:t>) lo que decimos en nuestro corazón, palabra que no es griega, ni latina, ni pertenece a idioma alguno conocido; pero siendo preciso hacerlo llegar a conocimiento de aquellos con quienes hablamos, se emplea un signo que expresa nuestra palabra interior. Con frecuencia es un sonido; alguna vez, una seña; aquel habla al oído; ésta, a la vista; y estos signos materiales son medios que sirven para dar a conocer a los sentidos del cuerpo la palabra (</a:t>
            </a:r>
            <a:r>
              <a:rPr lang="es-ES_tradnl" i="1" dirty="0" smtClean="0"/>
              <a:t>verbum</a:t>
            </a:r>
            <a:r>
              <a:rPr lang="es-ES_tradnl" dirty="0" smtClean="0"/>
              <a:t>) de nuestra mente. Expresarse por medio de señas (</a:t>
            </a:r>
            <a:r>
              <a:rPr lang="es-ES_tradnl" i="1" dirty="0" err="1" smtClean="0"/>
              <a:t>innuere</a:t>
            </a:r>
            <a:r>
              <a:rPr lang="es-ES_tradnl" dirty="0" smtClean="0"/>
              <a:t>) ¿qué otra cosa es sino un habla visible? (XV, 10,19).</a:t>
            </a:r>
            <a:endParaRPr lang="es-ES" dirty="0" smtClean="0"/>
          </a:p>
          <a:p>
            <a:pPr>
              <a:buNone/>
            </a:pPr>
            <a:endParaRPr lang="es-E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a:t>
            </a:r>
            <a:r>
              <a:rPr lang="es-ES" dirty="0" err="1" smtClean="0"/>
              <a:t>Hipona</a:t>
            </a:r>
            <a:r>
              <a:rPr lang="es-ES" dirty="0" smtClean="0"/>
              <a:t>: el primer semiólogo</a:t>
            </a:r>
            <a:endParaRPr lang="es-ES" dirty="0"/>
          </a:p>
        </p:txBody>
      </p:sp>
      <p:sp>
        <p:nvSpPr>
          <p:cNvPr id="3" name="2 Marcador de contenido"/>
          <p:cNvSpPr>
            <a:spLocks noGrp="1"/>
          </p:cNvSpPr>
          <p:nvPr>
            <p:ph idx="1"/>
          </p:nvPr>
        </p:nvSpPr>
        <p:spPr/>
        <p:txBody>
          <a:bodyPr>
            <a:normAutofit fontScale="85000" lnSpcReduction="10000"/>
          </a:bodyPr>
          <a:lstStyle/>
          <a:p>
            <a:r>
              <a:rPr lang="es-ES" b="1" dirty="0" smtClean="0"/>
              <a:t>La “palabra” que no pertenece a ninguna lengua</a:t>
            </a:r>
            <a:endParaRPr lang="es-ES" dirty="0" smtClean="0"/>
          </a:p>
          <a:p>
            <a:pPr>
              <a:buNone/>
            </a:pPr>
            <a:r>
              <a:rPr lang="es-ES_tradnl" dirty="0" smtClean="0"/>
              <a:t>[…] En consecuencia,  la palabra que fuera resuena signo es de la palabra que dentro esplende, a la que conviene mejor el nombre de verbo, pues la palabra que los labios pronuncian voz es del verbo, y se denomina verbo por razón de su origen. Así, nuestro verbo se hace en cierto modo voz del cuerpo al convertirse en palabra para poder manifestarse a los sentidos del hombre, como el Verbo se hizo carne  tomando nuestra vestidura para poder manifestarse a los ojos de los mortales (XV,11,20).</a:t>
            </a:r>
            <a:endParaRPr lang="es-ES" dirty="0" smtClean="0"/>
          </a:p>
          <a:p>
            <a:pPr>
              <a:buNone/>
            </a:pPr>
            <a:endParaRPr lang="es-E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a:t>
            </a:r>
            <a:r>
              <a:rPr lang="es-ES" dirty="0" err="1" smtClean="0"/>
              <a:t>Hipona</a:t>
            </a:r>
            <a:r>
              <a:rPr lang="es-ES" dirty="0" smtClean="0"/>
              <a:t>: el primer semiólogo</a:t>
            </a:r>
            <a:endParaRPr lang="es-ES" dirty="0"/>
          </a:p>
        </p:txBody>
      </p:sp>
      <p:sp>
        <p:nvSpPr>
          <p:cNvPr id="3" name="2 Marcador de contenido"/>
          <p:cNvSpPr>
            <a:spLocks noGrp="1"/>
          </p:cNvSpPr>
          <p:nvPr>
            <p:ph idx="1"/>
          </p:nvPr>
        </p:nvSpPr>
        <p:spPr/>
        <p:txBody>
          <a:bodyPr/>
          <a:lstStyle/>
          <a:p>
            <a:r>
              <a:rPr lang="es-ES" dirty="0" smtClean="0"/>
              <a:t>El origen de lo que conocemos</a:t>
            </a:r>
          </a:p>
          <a:p>
            <a:pPr lvl="1"/>
            <a:r>
              <a:rPr lang="es-ES" dirty="0" smtClean="0"/>
              <a:t>La experiencia</a:t>
            </a:r>
          </a:p>
          <a:p>
            <a:pPr lvl="1"/>
            <a:r>
              <a:rPr lang="es-ES" dirty="0" smtClean="0"/>
              <a:t>Los que nos dicen otros</a:t>
            </a:r>
          </a:p>
          <a:p>
            <a:pPr lvl="1"/>
            <a:r>
              <a:rPr lang="es-ES" dirty="0" smtClean="0"/>
              <a:t>Lo que nosotros descubrimos en nuestro interior: el sesgo platónico de la teoría del conocimiento</a:t>
            </a:r>
            <a:endParaRPr lang="es-E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lnSpcReduction="10000"/>
          </a:bodyPr>
          <a:lstStyle/>
          <a:p>
            <a:pPr>
              <a:buNone/>
            </a:pPr>
            <a:r>
              <a:rPr lang="es-ES" b="1" dirty="0" smtClean="0"/>
              <a:t>De </a:t>
            </a:r>
            <a:r>
              <a:rPr lang="es-ES" b="1" i="1" dirty="0" smtClean="0"/>
              <a:t>Doctrina christiana</a:t>
            </a:r>
          </a:p>
          <a:p>
            <a:r>
              <a:rPr lang="es-ES" dirty="0" smtClean="0"/>
              <a:t>Este tratado es posiblemente, el más completo desde el punto de vista semiótico</a:t>
            </a:r>
          </a:p>
          <a:p>
            <a:r>
              <a:rPr lang="es-ES" dirty="0" smtClean="0"/>
              <a:t>En sentido estricto, en un tratado sobre la interpretación de la Escritura, en definitiva, un tratado de hermenéutica</a:t>
            </a:r>
          </a:p>
          <a:p>
            <a:r>
              <a:rPr lang="es-ES" dirty="0" smtClean="0"/>
              <a:t>El punto de partida estoico: la distinción entre las cosas que significan y las  cosas significadas</a:t>
            </a:r>
            <a:endParaRPr lang="es-E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r>
              <a:rPr lang="es-ES" dirty="0" smtClean="0"/>
              <a:t>Los signos son cosas (por tanto, perceptibles) que se utilizan para significar otras cosas</a:t>
            </a:r>
          </a:p>
          <a:p>
            <a:pPr lvl="1"/>
            <a:r>
              <a:rPr lang="es-ES" dirty="0" smtClean="0"/>
              <a:t>Las cosas se conocen por medio de signos</a:t>
            </a:r>
          </a:p>
          <a:p>
            <a:pPr lvl="1"/>
            <a:r>
              <a:rPr lang="es-ES" dirty="0" smtClean="0"/>
              <a:t>Hay cosas que siempre son signos, como las palabras</a:t>
            </a:r>
          </a:p>
          <a:p>
            <a:pPr lvl="1"/>
            <a:r>
              <a:rPr lang="es-ES" dirty="0" smtClean="0"/>
              <a:t>Hay cosas que unas veces son cosas y otras signos (la vara de Moisés, etc.)</a:t>
            </a:r>
            <a:endParaRPr lang="es-E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r>
              <a:rPr lang="es-ES" b="1" dirty="0" smtClean="0"/>
              <a:t>Qué es un signo</a:t>
            </a:r>
            <a:r>
              <a:rPr lang="es-ES" dirty="0" smtClean="0"/>
              <a:t>: </a:t>
            </a:r>
          </a:p>
          <a:p>
            <a:pPr>
              <a:buNone/>
            </a:pPr>
            <a:r>
              <a:rPr lang="es-ES" b="1" dirty="0" smtClean="0"/>
              <a:t>Octavo</a:t>
            </a:r>
            <a:r>
              <a:rPr lang="es-ES" dirty="0" smtClean="0"/>
              <a:t> texto fundacional: </a:t>
            </a:r>
          </a:p>
          <a:p>
            <a:pPr>
              <a:buNone/>
            </a:pPr>
            <a:r>
              <a:rPr lang="es-ES" dirty="0" smtClean="0"/>
              <a:t>	“</a:t>
            </a:r>
            <a:r>
              <a:rPr lang="es-ES_tradnl" dirty="0" smtClean="0"/>
              <a:t>El signo es una cosa que, además de la forma (</a:t>
            </a:r>
            <a:r>
              <a:rPr lang="es-ES_tradnl" i="1" dirty="0" err="1" smtClean="0"/>
              <a:t>speciem</a:t>
            </a:r>
            <a:r>
              <a:rPr lang="es-ES_tradnl" dirty="0" smtClean="0"/>
              <a:t>) que presenta (</a:t>
            </a:r>
            <a:r>
              <a:rPr lang="es-ES_tradnl" i="1" dirty="0" err="1" smtClean="0"/>
              <a:t>ingerit</a:t>
            </a:r>
            <a:r>
              <a:rPr lang="es-ES_tradnl" dirty="0" smtClean="0"/>
              <a:t>) a los sentidos, hace venir a la mente otra cosa distinta” (De doc. </a:t>
            </a:r>
            <a:r>
              <a:rPr lang="es-ES_tradnl" dirty="0" err="1" smtClean="0"/>
              <a:t>chr</a:t>
            </a:r>
            <a:r>
              <a:rPr lang="es-ES_tradnl" dirty="0" smtClean="0"/>
              <a:t>., II)</a:t>
            </a:r>
          </a:p>
          <a:p>
            <a:r>
              <a:rPr lang="es-ES_tradnl" dirty="0" smtClean="0"/>
              <a:t>Los signos tienen, fundamentalmente, una finalidad comunicativa</a:t>
            </a:r>
            <a:endParaRPr lang="es-E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pPr>
              <a:buNone/>
            </a:pPr>
            <a:r>
              <a:rPr lang="es-ES" dirty="0" smtClean="0"/>
              <a:t>La primera clasificación unificada de los signos</a:t>
            </a:r>
          </a:p>
          <a:p>
            <a:r>
              <a:rPr lang="es-ES" b="1" dirty="0" smtClean="0"/>
              <a:t>Primera clasificación</a:t>
            </a:r>
            <a:r>
              <a:rPr lang="es-ES" dirty="0" smtClean="0"/>
              <a:t>: Según tengan o no finalidad</a:t>
            </a:r>
            <a:endParaRPr lang="es-ES" b="1" dirty="0" smtClean="0"/>
          </a:p>
          <a:p>
            <a:pPr lvl="1"/>
            <a:r>
              <a:rPr lang="es-ES" dirty="0" smtClean="0"/>
              <a:t>Signos </a:t>
            </a:r>
            <a:r>
              <a:rPr lang="es-ES" b="1" dirty="0" smtClean="0"/>
              <a:t>naturales</a:t>
            </a:r>
            <a:r>
              <a:rPr lang="es-ES" dirty="0" smtClean="0"/>
              <a:t> : no tienen finalidad comunicativa (ej. El humo con respecto al fuego)</a:t>
            </a:r>
          </a:p>
          <a:p>
            <a:pPr lvl="1"/>
            <a:r>
              <a:rPr lang="es-ES" dirty="0" smtClean="0"/>
              <a:t>signos </a:t>
            </a:r>
            <a:r>
              <a:rPr lang="es-ES" b="1" dirty="0" smtClean="0"/>
              <a:t>dados</a:t>
            </a:r>
            <a:r>
              <a:rPr lang="es-ES" dirty="0" smtClean="0"/>
              <a:t> (</a:t>
            </a:r>
            <a:r>
              <a:rPr lang="es-ES" i="1" dirty="0" smtClean="0"/>
              <a:t>data</a:t>
            </a:r>
            <a:r>
              <a:rPr lang="es-ES" dirty="0" smtClean="0"/>
              <a:t>):</a:t>
            </a:r>
            <a:r>
              <a:rPr lang="es-ES_tradnl" dirty="0" smtClean="0"/>
              <a:t> aquellos que se dan a sí mismos los </a:t>
            </a:r>
            <a:r>
              <a:rPr lang="es-ES_tradnl" b="1" dirty="0" smtClean="0"/>
              <a:t>seres vivientes </a:t>
            </a:r>
            <a:r>
              <a:rPr lang="es-ES_tradnl" dirty="0" smtClean="0"/>
              <a:t>para expresar los movimientos del alma (ej. Un gallo mediante el cacareo avisa a la gallina para comer)</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r>
              <a:rPr lang="es-ES" dirty="0" smtClean="0"/>
              <a:t>Otro término de éxito: </a:t>
            </a:r>
            <a:r>
              <a:rPr lang="es-ES" i="1" dirty="0" smtClean="0"/>
              <a:t>sýmbolon</a:t>
            </a:r>
          </a:p>
          <a:p>
            <a:pPr lvl="1"/>
            <a:r>
              <a:rPr lang="es-ES" b="1" i="1" dirty="0" smtClean="0"/>
              <a:t>Symballein</a:t>
            </a:r>
            <a:r>
              <a:rPr lang="es-ES" i="1" dirty="0" smtClean="0"/>
              <a:t>:</a:t>
            </a:r>
            <a:r>
              <a:rPr lang="es-ES_tradnl" dirty="0" smtClean="0"/>
              <a:t> “reunir”, “juntar” o “poner juntos”</a:t>
            </a:r>
          </a:p>
          <a:p>
            <a:pPr lvl="1"/>
            <a:r>
              <a:rPr lang="es-ES" b="1" i="1" dirty="0" smtClean="0"/>
              <a:t>Sýmbolon</a:t>
            </a:r>
            <a:r>
              <a:rPr lang="es-ES" dirty="0" smtClean="0"/>
              <a:t>: </a:t>
            </a:r>
          </a:p>
          <a:p>
            <a:pPr lvl="2"/>
            <a:r>
              <a:rPr lang="es-ES" dirty="0" smtClean="0"/>
              <a:t>signo convencional (de los dioses, de los hombres)</a:t>
            </a:r>
          </a:p>
          <a:p>
            <a:pPr lvl="2"/>
            <a:r>
              <a:rPr lang="es-ES" dirty="0" smtClean="0"/>
              <a:t>signo de identidad reconocimiento entre aquellos que hacen un pacto, negocio, etc. </a:t>
            </a:r>
          </a:p>
          <a:p>
            <a:pPr lvl="1"/>
            <a:r>
              <a:rPr lang="es-ES" b="1" i="1" dirty="0" smtClean="0"/>
              <a:t>Sýmbolos</a:t>
            </a:r>
            <a:r>
              <a:rPr lang="es-ES" dirty="0" smtClean="0"/>
              <a:t>: en la mántica, signo fortuito tomado como enviado por lo dioses</a:t>
            </a:r>
            <a:endParaRPr lang="es-E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pPr>
              <a:buNone/>
            </a:pPr>
            <a:r>
              <a:rPr lang="es-ES" b="1" dirty="0" smtClean="0"/>
              <a:t>Signos humanos</a:t>
            </a:r>
            <a:r>
              <a:rPr lang="es-ES" dirty="0" smtClean="0"/>
              <a:t>:</a:t>
            </a:r>
          </a:p>
          <a:p>
            <a:r>
              <a:rPr lang="es-ES" b="1" dirty="0" smtClean="0"/>
              <a:t>Segunda</a:t>
            </a:r>
            <a:r>
              <a:rPr lang="es-ES" dirty="0" smtClean="0"/>
              <a:t> clasificación: según los </a:t>
            </a:r>
            <a:r>
              <a:rPr lang="es-ES" b="1" dirty="0" smtClean="0"/>
              <a:t>sentidos</a:t>
            </a:r>
          </a:p>
          <a:p>
            <a:pPr lvl="1"/>
            <a:r>
              <a:rPr lang="es-ES" dirty="0" smtClean="0"/>
              <a:t>Auditivos, visuales, olfativos, gustativos, </a:t>
            </a:r>
            <a:r>
              <a:rPr lang="es-ES" dirty="0" err="1" smtClean="0"/>
              <a:t>tactiles</a:t>
            </a:r>
            <a:endParaRPr lang="es-ES" dirty="0" smtClean="0"/>
          </a:p>
          <a:p>
            <a:r>
              <a:rPr lang="es-ES" dirty="0" smtClean="0"/>
              <a:t>Tercera clasificación: por la forma de significar</a:t>
            </a:r>
          </a:p>
          <a:p>
            <a:pPr lvl="1"/>
            <a:r>
              <a:rPr lang="es-ES" dirty="0" smtClean="0"/>
              <a:t>Signos </a:t>
            </a:r>
            <a:r>
              <a:rPr lang="es-ES" b="1" dirty="0" smtClean="0"/>
              <a:t>propios</a:t>
            </a:r>
            <a:r>
              <a:rPr lang="es-ES" dirty="0" smtClean="0"/>
              <a:t> (</a:t>
            </a:r>
            <a:r>
              <a:rPr lang="es-ES" i="1" dirty="0" err="1" smtClean="0"/>
              <a:t>propria</a:t>
            </a:r>
            <a:r>
              <a:rPr lang="es-ES" dirty="0" smtClean="0"/>
              <a:t>): buey (animal)</a:t>
            </a:r>
          </a:p>
          <a:p>
            <a:pPr lvl="1"/>
            <a:r>
              <a:rPr lang="es-ES" dirty="0" smtClean="0"/>
              <a:t>Signos “</a:t>
            </a:r>
            <a:r>
              <a:rPr lang="es-ES" b="1" dirty="0" smtClean="0"/>
              <a:t>transpuestos</a:t>
            </a:r>
            <a:r>
              <a:rPr lang="es-ES" dirty="0" smtClean="0"/>
              <a:t>” o “trasladados (</a:t>
            </a:r>
            <a:r>
              <a:rPr lang="es-ES" i="1" dirty="0" err="1" smtClean="0"/>
              <a:t>translata</a:t>
            </a:r>
            <a:r>
              <a:rPr lang="es-ES" dirty="0" smtClean="0"/>
              <a:t>): el buey, símbolo del predicador del Evangelio</a:t>
            </a:r>
            <a:endParaRPr lang="es-E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lnSpcReduction="10000"/>
          </a:bodyPr>
          <a:lstStyle/>
          <a:p>
            <a:r>
              <a:rPr lang="es-ES" dirty="0" smtClean="0"/>
              <a:t>La finalidad hermenéutica de la clasificación</a:t>
            </a:r>
          </a:p>
          <a:p>
            <a:r>
              <a:rPr lang="es-ES" dirty="0" smtClean="0"/>
              <a:t>El riesgo de la primera clasificación: no se establece una distinción entre signos naturales y signos “convencionales”</a:t>
            </a:r>
          </a:p>
          <a:p>
            <a:r>
              <a:rPr lang="es-ES" dirty="0" smtClean="0"/>
              <a:t>No queda claro si las expresiones faciales son signos naturales o dados</a:t>
            </a:r>
          </a:p>
          <a:p>
            <a:r>
              <a:rPr lang="es-ES" dirty="0" smtClean="0"/>
              <a:t>La segunda clasificación no es original, pero adquiere caracteres originales en su aplicación a la interpretación de las Escrituras</a:t>
            </a:r>
            <a:endParaRPr lang="es-E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normAutofit lnSpcReduction="10000"/>
          </a:bodyPr>
          <a:lstStyle/>
          <a:p>
            <a:r>
              <a:rPr lang="es-ES" dirty="0" smtClean="0"/>
              <a:t>La </a:t>
            </a:r>
            <a:r>
              <a:rPr lang="es-ES" b="1" dirty="0" smtClean="0"/>
              <a:t>tercera</a:t>
            </a:r>
            <a:r>
              <a:rPr lang="es-ES" dirty="0" smtClean="0"/>
              <a:t> clasificación tiene precedentes en los tratados de retórica (Quintiliano)</a:t>
            </a:r>
          </a:p>
          <a:p>
            <a:pPr lvl="1"/>
            <a:r>
              <a:rPr lang="es-ES" dirty="0" smtClean="0"/>
              <a:t>Los signos “propios”</a:t>
            </a:r>
          </a:p>
          <a:p>
            <a:pPr lvl="1"/>
            <a:r>
              <a:rPr lang="es-ES" dirty="0" smtClean="0"/>
              <a:t>La metáfora como paradigma del signo “transpuesto”</a:t>
            </a:r>
          </a:p>
          <a:p>
            <a:pPr lvl="1"/>
            <a:r>
              <a:rPr lang="es-ES" dirty="0" smtClean="0"/>
              <a:t>La generalización de una categoría semiótica, antes usada sólo para la palabra</a:t>
            </a:r>
          </a:p>
          <a:p>
            <a:r>
              <a:rPr lang="es-ES" dirty="0" smtClean="0"/>
              <a:t>Los peligros de la interpretación figurada y la semejanza.</a:t>
            </a:r>
            <a:endParaRPr lang="es-E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8. Agustín de Hipona: el primer semiólogo</a:t>
            </a:r>
            <a:endParaRPr lang="es-ES" dirty="0"/>
          </a:p>
        </p:txBody>
      </p:sp>
      <p:sp>
        <p:nvSpPr>
          <p:cNvPr id="3" name="2 Marcador de contenido"/>
          <p:cNvSpPr>
            <a:spLocks noGrp="1"/>
          </p:cNvSpPr>
          <p:nvPr>
            <p:ph idx="1"/>
          </p:nvPr>
        </p:nvSpPr>
        <p:spPr/>
        <p:txBody>
          <a:bodyPr/>
          <a:lstStyle/>
          <a:p>
            <a:r>
              <a:rPr lang="es-ES" dirty="0" smtClean="0"/>
              <a:t>Una cuestión pendiente: qué ha pasado con los símbolos: el símbolo en la literatura romana y en la patrística.</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La terminología semiótica</a:t>
            </a:r>
            <a:endParaRPr lang="es-ES" dirty="0"/>
          </a:p>
        </p:txBody>
      </p:sp>
      <p:sp>
        <p:nvSpPr>
          <p:cNvPr id="3" name="2 Marcador de contenido"/>
          <p:cNvSpPr>
            <a:spLocks noGrp="1"/>
          </p:cNvSpPr>
          <p:nvPr>
            <p:ph idx="1"/>
          </p:nvPr>
        </p:nvSpPr>
        <p:spPr/>
        <p:txBody>
          <a:bodyPr/>
          <a:lstStyle/>
          <a:p>
            <a:pPr>
              <a:buNone/>
            </a:pPr>
            <a:r>
              <a:rPr lang="es-ES" b="1" dirty="0" smtClean="0"/>
              <a:t>La terminología de la adivinación </a:t>
            </a:r>
            <a:r>
              <a:rPr lang="es-ES" dirty="0" smtClean="0"/>
              <a:t>(</a:t>
            </a:r>
            <a:r>
              <a:rPr lang="es-ES" i="1" dirty="0" smtClean="0"/>
              <a:t>mantiké</a:t>
            </a:r>
            <a:r>
              <a:rPr lang="es-ES" dirty="0" smtClean="0"/>
              <a:t>)</a:t>
            </a:r>
          </a:p>
          <a:p>
            <a:r>
              <a:rPr lang="es-ES" b="1" i="1" dirty="0" err="1" smtClean="0"/>
              <a:t>Teras</a:t>
            </a:r>
            <a:r>
              <a:rPr lang="es-ES" dirty="0" smtClean="0"/>
              <a:t>: acontecimiento extraordinario o maravilloso</a:t>
            </a:r>
          </a:p>
          <a:p>
            <a:r>
              <a:rPr lang="es-ES" b="1" i="1" dirty="0" err="1" smtClean="0"/>
              <a:t>Kledón</a:t>
            </a:r>
            <a:r>
              <a:rPr lang="es-ES" dirty="0" smtClean="0"/>
              <a:t> (</a:t>
            </a:r>
            <a:r>
              <a:rPr lang="es-ES" i="1" dirty="0" smtClean="0"/>
              <a:t>omina</a:t>
            </a:r>
            <a:r>
              <a:rPr lang="es-ES" dirty="0" smtClean="0"/>
              <a:t>): palabras dichas sin intención</a:t>
            </a:r>
          </a:p>
          <a:p>
            <a:r>
              <a:rPr lang="es-ES" b="1" dirty="0" smtClean="0"/>
              <a:t>Acontecimientos fortuitos</a:t>
            </a:r>
            <a:r>
              <a:rPr lang="es-ES" dirty="0" smtClean="0"/>
              <a:t>: </a:t>
            </a:r>
          </a:p>
          <a:p>
            <a:pPr lvl="1"/>
            <a:r>
              <a:rPr lang="es-ES" b="1" i="1" dirty="0" smtClean="0"/>
              <a:t>Pájaros</a:t>
            </a:r>
            <a:r>
              <a:rPr lang="es-ES" dirty="0" smtClean="0"/>
              <a:t> (</a:t>
            </a:r>
            <a:r>
              <a:rPr lang="es-ES" i="1" dirty="0" err="1" smtClean="0"/>
              <a:t>oionois</a:t>
            </a:r>
            <a:r>
              <a:rPr lang="es-ES" dirty="0" smtClean="0"/>
              <a:t>)</a:t>
            </a:r>
          </a:p>
          <a:p>
            <a:pPr lvl="1"/>
            <a:r>
              <a:rPr lang="es-ES" b="1" i="1" dirty="0" smtClean="0"/>
              <a:t>Acontecimientos fortuitos </a:t>
            </a:r>
            <a:r>
              <a:rPr lang="es-ES" dirty="0" smtClean="0"/>
              <a:t>o azarosos (</a:t>
            </a:r>
            <a:r>
              <a:rPr lang="es-ES" i="1" dirty="0" err="1" smtClean="0"/>
              <a:t>symbóloi</a:t>
            </a:r>
            <a:r>
              <a:rPr lang="es-ES" dirty="0" smtClean="0"/>
              <a:t>)</a:t>
            </a:r>
          </a:p>
          <a:p>
            <a:pPr lvl="1"/>
            <a:r>
              <a:rPr lang="es-ES" b="1" i="1" dirty="0" smtClean="0"/>
              <a:t>Vísceras</a:t>
            </a:r>
            <a:r>
              <a:rPr lang="es-ES" dirty="0" smtClean="0"/>
              <a:t> de animales sacrificados (</a:t>
            </a:r>
            <a:r>
              <a:rPr lang="es-ES" dirty="0" err="1" smtClean="0"/>
              <a:t>týsiai</a:t>
            </a:r>
            <a:r>
              <a:rPr lang="es-ES" dirty="0" smtClean="0"/>
              <a:t>)</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1121</TotalTime>
  <Words>4098</Words>
  <Application>Microsoft Office PowerPoint</Application>
  <PresentationFormat>Presentación en pantalla (4:3)</PresentationFormat>
  <Paragraphs>459</Paragraphs>
  <Slides>83</Slides>
  <Notes>7</Notes>
  <HiddenSlides>0</HiddenSlides>
  <MMClips>0</MMClips>
  <ScaleCrop>false</ScaleCrop>
  <HeadingPairs>
    <vt:vector size="4" baseType="variant">
      <vt:variant>
        <vt:lpstr>Tema</vt:lpstr>
      </vt:variant>
      <vt:variant>
        <vt:i4>1</vt:i4>
      </vt:variant>
      <vt:variant>
        <vt:lpstr>Títulos de diapositiva</vt:lpstr>
      </vt:variant>
      <vt:variant>
        <vt:i4>83</vt:i4>
      </vt:variant>
    </vt:vector>
  </HeadingPairs>
  <TitlesOfParts>
    <vt:vector size="84" baseType="lpstr">
      <vt:lpstr>Viajes</vt:lpstr>
      <vt:lpstr>El pensamiento semiótico en la antigüedad: algunos hitos</vt:lpstr>
      <vt:lpstr>1. La terminología semiótica</vt:lpstr>
      <vt:lpstr>1. La terminología semiótica</vt:lpstr>
      <vt:lpstr>1. La terminología semiótica</vt:lpstr>
      <vt:lpstr>1. La terminología semiótica</vt:lpstr>
      <vt:lpstr>1. La terminología semiótica</vt:lpstr>
      <vt:lpstr>1. La terminología semiótica</vt:lpstr>
      <vt:lpstr>1. La terminología semiótica</vt:lpstr>
      <vt:lpstr>1. La terminología semiótica</vt:lpstr>
      <vt:lpstr>2. Inicios de la reflexión semiótica </vt:lpstr>
      <vt:lpstr>2. Inicios de la reflexión semiótica </vt:lpstr>
      <vt:lpstr>2. Inicios de la reflexión semiótica </vt:lpstr>
      <vt:lpstr>3. La terminología médica: El Corpus Hippocraticum</vt:lpstr>
      <vt:lpstr>3. La terminología médica: El Corpus Hippocraticum</vt:lpstr>
      <vt:lpstr>3. La terminología médica: El Corpus Hippocraticum</vt:lpstr>
      <vt:lpstr>3. La terminología médica: El Corpus Hippocraticum</vt:lpstr>
      <vt:lpstr>4. Platón: el origen del lenguaje</vt:lpstr>
      <vt:lpstr>4. Platón: el origen del lenguaje</vt:lpstr>
      <vt:lpstr>4. Platón: el origen del lenguaje</vt:lpstr>
      <vt:lpstr>5. Aristóteles: una teoría sobre el discurso</vt:lpstr>
      <vt:lpstr>5. Aristóteles: una teoría sobre el discurso</vt:lpstr>
      <vt:lpstr>5. Aristóteles: una teoría sobre el discurso</vt:lpstr>
      <vt:lpstr>5. Aristóteles: una teoría sobre el discurso</vt:lpstr>
      <vt:lpstr>5. Aristóteles: una teoría sobre el discurso</vt:lpstr>
      <vt:lpstr>5. Aristóteles: una teoría sobre el discurso</vt:lpstr>
      <vt:lpstr>Diapositiva 26</vt:lpstr>
      <vt:lpstr>5. Aristóteles: una teoría sobre el discurso</vt:lpstr>
      <vt:lpstr>5. Aristóteles: una teoría sobre el discurso</vt:lpstr>
      <vt:lpstr>5. Aristóteles: una teoría sobre el discurso</vt:lpstr>
      <vt:lpstr>5. Aristóteles: una teoría sobre el discurso</vt:lpstr>
      <vt:lpstr>5. Aristóteles: una teoría sobre el discurso</vt:lpstr>
      <vt:lpstr>5. Aristóteles: una teoría sobre el discurso</vt:lpstr>
      <vt:lpstr>6. La teoría semiótica de los estoicos</vt:lpstr>
      <vt:lpstr>6. La teoría semiótica de los estoicos</vt:lpstr>
      <vt:lpstr>6. La teoría semiótica de los estoicos</vt:lpstr>
      <vt:lpstr>6. La teoría semiótica de los estoicos</vt:lpstr>
      <vt:lpstr>6. La teoría semiótica de los estoicos</vt:lpstr>
      <vt:lpstr>6. La teoría semiótica de los estoicos</vt:lpstr>
      <vt:lpstr>6. La teoría semiótica de los estoicos</vt:lpstr>
      <vt:lpstr>6. La teoría semiótica de los estoicos</vt:lpstr>
      <vt:lpstr>6. La teoría semiótica de los estoicos</vt:lpstr>
      <vt:lpstr>6. La teoría semiótica de los estoicos</vt:lpstr>
      <vt:lpstr>7. La teoría semiótica de los epicúreos: Filodemo de Gadara</vt:lpstr>
      <vt:lpstr>7. La teoría semiótica de los epicúreos: Filodemo de Gadara</vt:lpstr>
      <vt:lpstr>7. La teoría semiótica de los epicúreos: Filodemo de Gadara</vt:lpstr>
      <vt:lpstr>7. La teoría semiótica de los epicúreos: Filodemo de Gadara</vt:lpstr>
      <vt:lpstr>7. La teoría semiótica de los epicúreos: Filodemo de Gadara</vt:lpstr>
      <vt:lpstr>7. La teoría semiótica de los epicúreos: Filodemo de Gadara</vt:lpstr>
      <vt:lpstr>8. La medicina en Roma: Galeno </vt:lpstr>
      <vt:lpstr>8. La medicina en Roma: Galeno </vt:lpstr>
      <vt:lpstr>8. La medicina en Roma: Galeno </vt:lpstr>
      <vt:lpstr>8. La medicina en Roma: Galeno </vt:lpstr>
      <vt:lpstr>8. La medicina en Roma: Galeno </vt:lpstr>
      <vt:lpstr>8. La medicina en Roma: Galeno </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lpstr>8. Agustín de Hipona: el primer semiólogo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reflexión semiótica en la antigüedad: algunos hitos</dc:title>
  <dc:creator>Castañares</dc:creator>
  <cp:lastModifiedBy>Castañares</cp:lastModifiedBy>
  <cp:revision>143</cp:revision>
  <dcterms:created xsi:type="dcterms:W3CDTF">2012-05-26T10:00:07Z</dcterms:created>
  <dcterms:modified xsi:type="dcterms:W3CDTF">2013-04-23T08:01:52Z</dcterms:modified>
</cp:coreProperties>
</file>